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Proxima Nova"/>
      <p:regular r:id="rId23"/>
      <p:bold r:id="rId24"/>
      <p:italic r:id="rId25"/>
      <p:boldItalic r:id="rId26"/>
    </p:embeddedFont>
    <p:embeddedFont>
      <p:font typeface="Playfair Display"/>
      <p:regular r:id="rId27"/>
      <p:bold r:id="rId28"/>
      <p:italic r:id="rId29"/>
      <p:boldItalic r:id="rId30"/>
    </p:embeddedFont>
    <p:embeddedFont>
      <p:font typeface="Merriweather"/>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ProximaNova-bold.fntdata"/><Relationship Id="rId23" Type="http://schemas.openxmlformats.org/officeDocument/2006/relationships/font" Target="fonts/ProximaNov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roximaNova-boldItalic.fntdata"/><Relationship Id="rId25" Type="http://schemas.openxmlformats.org/officeDocument/2006/relationships/font" Target="fonts/ProximaNova-italic.fntdata"/><Relationship Id="rId28" Type="http://schemas.openxmlformats.org/officeDocument/2006/relationships/font" Target="fonts/PlayfairDisplay-bold.fntdata"/><Relationship Id="rId27" Type="http://schemas.openxmlformats.org/officeDocument/2006/relationships/font" Target="fonts/PlayfairDisplay-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layfairDisplay-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erriweather-regular.fntdata"/><Relationship Id="rId30" Type="http://schemas.openxmlformats.org/officeDocument/2006/relationships/font" Target="fonts/PlayfairDisplay-boldItalic.fntdata"/><Relationship Id="rId11" Type="http://schemas.openxmlformats.org/officeDocument/2006/relationships/slide" Target="slides/slide5.xml"/><Relationship Id="rId33" Type="http://schemas.openxmlformats.org/officeDocument/2006/relationships/font" Target="fonts/Merriweather-italic.fntdata"/><Relationship Id="rId10" Type="http://schemas.openxmlformats.org/officeDocument/2006/relationships/slide" Target="slides/slide4.xml"/><Relationship Id="rId32" Type="http://schemas.openxmlformats.org/officeDocument/2006/relationships/font" Target="fonts/Merriweather-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Merriweather-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74feddac4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4feddac4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4f7b91ab5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4f7b91ab5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74f7b91ab5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4f7b91ab5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74f7b91e54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4f7b91e54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4feddac4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4feddac4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4feddac4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4feddac4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742e3e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42e3e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d5f4b554c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d5f4b55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d4400e7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d4400e7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4f7751ef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4f7751ef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4f7b91ab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4f7b91ab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cb9a3abeb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b9a3abe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descr="White cloud in front of dark blue star-filled sky"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510450" y="597950"/>
            <a:ext cx="8123100" cy="158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F463 </a:t>
            </a:r>
            <a:endParaRPr/>
          </a:p>
          <a:p>
            <a:pPr indent="0" lvl="0" marL="0" rtl="0" algn="ctr">
              <a:spcBef>
                <a:spcPts val="0"/>
              </a:spcBef>
              <a:spcAft>
                <a:spcPts val="0"/>
              </a:spcAft>
              <a:buNone/>
            </a:pPr>
            <a:r>
              <a:rPr lang="en"/>
              <a:t>CRYPTOGRAPHY PROJECT</a:t>
            </a:r>
            <a:endParaRPr/>
          </a:p>
        </p:txBody>
      </p:sp>
      <p:sp>
        <p:nvSpPr>
          <p:cNvPr id="106" name="Google Shape;106;p25"/>
          <p:cNvSpPr txBox="1"/>
          <p:nvPr>
            <p:ph idx="1" type="subTitle"/>
          </p:nvPr>
        </p:nvSpPr>
        <p:spPr>
          <a:xfrm>
            <a:off x="3178975" y="111875"/>
            <a:ext cx="26574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No: 5</a:t>
            </a:r>
            <a:endParaRPr/>
          </a:p>
        </p:txBody>
      </p:sp>
      <p:cxnSp>
        <p:nvCxnSpPr>
          <p:cNvPr id="107" name="Google Shape;107;p25"/>
          <p:cNvCxnSpPr/>
          <p:nvPr/>
        </p:nvCxnSpPr>
        <p:spPr>
          <a:xfrm>
            <a:off x="2522975" y="2961175"/>
            <a:ext cx="4098300" cy="27900"/>
          </a:xfrm>
          <a:prstGeom prst="straightConnector1">
            <a:avLst/>
          </a:prstGeom>
          <a:noFill/>
          <a:ln cap="flat" cmpd="sng" w="19050">
            <a:solidFill>
              <a:schemeClr val="lt1"/>
            </a:solidFill>
            <a:prstDash val="solid"/>
            <a:round/>
            <a:headEnd len="med" w="med" type="none"/>
            <a:tailEnd len="med" w="med" type="none"/>
          </a:ln>
        </p:spPr>
      </p:cxnSp>
      <p:sp>
        <p:nvSpPr>
          <p:cNvPr id="108" name="Google Shape;108;p25"/>
          <p:cNvSpPr txBox="1"/>
          <p:nvPr/>
        </p:nvSpPr>
        <p:spPr>
          <a:xfrm>
            <a:off x="2306850" y="2186450"/>
            <a:ext cx="4530300" cy="41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Georgia"/>
                <a:ea typeface="Georgia"/>
                <a:cs typeface="Georgia"/>
                <a:sym typeface="Georgia"/>
              </a:rPr>
              <a:t>Blockchain in the Legal System</a:t>
            </a:r>
            <a:endParaRPr sz="2400">
              <a:solidFill>
                <a:srgbClr val="FFFFFF"/>
              </a:solidFill>
              <a:latin typeface="Georgia"/>
              <a:ea typeface="Georgia"/>
              <a:cs typeface="Georgia"/>
              <a:sym typeface="Georgia"/>
            </a:endParaRPr>
          </a:p>
        </p:txBody>
      </p:sp>
      <p:pic>
        <p:nvPicPr>
          <p:cNvPr id="109" name="Google Shape;109;p25"/>
          <p:cNvPicPr preferRelativeResize="0"/>
          <p:nvPr/>
        </p:nvPicPr>
        <p:blipFill>
          <a:blip r:embed="rId4">
            <a:alphaModFix/>
          </a:blip>
          <a:stretch>
            <a:fillRect/>
          </a:stretch>
        </p:blipFill>
        <p:spPr>
          <a:xfrm>
            <a:off x="2675062" y="3135750"/>
            <a:ext cx="3794125" cy="18801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4"/>
          <p:cNvSpPr txBox="1"/>
          <p:nvPr>
            <p:ph type="title"/>
          </p:nvPr>
        </p:nvSpPr>
        <p:spPr>
          <a:xfrm>
            <a:off x="311700" y="95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666666"/>
                </a:solidFill>
              </a:rPr>
              <a:t>Verify Transaction()</a:t>
            </a:r>
            <a:endParaRPr b="1" sz="2100">
              <a:solidFill>
                <a:srgbClr val="666666"/>
              </a:solidFill>
            </a:endParaRPr>
          </a:p>
        </p:txBody>
      </p:sp>
      <p:sp>
        <p:nvSpPr>
          <p:cNvPr id="186" name="Google Shape;186;p3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Screenshot showing process of zkp</a:t>
            </a:r>
            <a:endParaRPr/>
          </a:p>
        </p:txBody>
      </p:sp>
      <p:sp>
        <p:nvSpPr>
          <p:cNvPr id="187" name="Google Shape;187;p34"/>
          <p:cNvSpPr txBox="1"/>
          <p:nvPr>
            <p:ph idx="2" type="body"/>
          </p:nvPr>
        </p:nvSpPr>
        <p:spPr>
          <a:xfrm>
            <a:off x="5559900" y="941700"/>
            <a:ext cx="3272400" cy="3717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The case has a unique password that will be known only to valid users.</a:t>
            </a:r>
            <a:endParaRPr sz="1500"/>
          </a:p>
          <a:p>
            <a:pPr indent="-323850" lvl="0" marL="457200" rtl="0" algn="l">
              <a:spcBef>
                <a:spcPts val="0"/>
              </a:spcBef>
              <a:spcAft>
                <a:spcPts val="0"/>
              </a:spcAft>
              <a:buSzPts val="1500"/>
              <a:buChar char="●"/>
            </a:pPr>
            <a:r>
              <a:rPr lang="en" sz="1500"/>
              <a:t>This will be treated as sensitive information </a:t>
            </a:r>
            <a:r>
              <a:rPr b="1" lang="en" sz="1500">
                <a:solidFill>
                  <a:srgbClr val="FF9900"/>
                </a:solidFill>
              </a:rPr>
              <a:t>(x)</a:t>
            </a:r>
            <a:r>
              <a:rPr lang="en" sz="1500"/>
              <a:t> that the user has to prove they know.</a:t>
            </a:r>
            <a:endParaRPr sz="1500"/>
          </a:p>
          <a:p>
            <a:pPr indent="0" lvl="0" marL="0" rtl="0" algn="l">
              <a:spcBef>
                <a:spcPts val="1600"/>
              </a:spcBef>
              <a:spcAft>
                <a:spcPts val="0"/>
              </a:spcAft>
              <a:buNone/>
            </a:pPr>
            <a:r>
              <a:rPr b="1" lang="en" sz="1500">
                <a:solidFill>
                  <a:srgbClr val="6AA84F"/>
                </a:solidFill>
              </a:rPr>
              <a:t>For simplicity we have chosen case password (x)=2, and g=2 &amp; p=11.</a:t>
            </a:r>
            <a:endParaRPr b="1" sz="1500">
              <a:solidFill>
                <a:srgbClr val="6AA84F"/>
              </a:solidFill>
            </a:endParaRPr>
          </a:p>
          <a:p>
            <a:pPr indent="0" lvl="0" marL="0" rtl="0" algn="l">
              <a:spcBef>
                <a:spcPts val="1600"/>
              </a:spcBef>
              <a:spcAft>
                <a:spcPts val="1600"/>
              </a:spcAft>
              <a:buNone/>
            </a:pPr>
            <a:r>
              <a:rPr b="1" lang="en" sz="1500">
                <a:solidFill>
                  <a:srgbClr val="000000"/>
                </a:solidFill>
              </a:rPr>
              <a:t>STEP 1</a:t>
            </a:r>
            <a:r>
              <a:rPr b="1" lang="en" sz="1500"/>
              <a:t>:</a:t>
            </a:r>
            <a:r>
              <a:rPr lang="en" sz="1500"/>
              <a:t> User chooses random number </a:t>
            </a:r>
            <a:r>
              <a:rPr b="1" lang="en" sz="1500">
                <a:solidFill>
                  <a:srgbClr val="FF9900"/>
                </a:solidFill>
              </a:rPr>
              <a:t>(r) </a:t>
            </a:r>
            <a:r>
              <a:rPr lang="en" sz="1500">
                <a:solidFill>
                  <a:srgbClr val="434343"/>
                </a:solidFill>
              </a:rPr>
              <a:t>and computes </a:t>
            </a:r>
            <a:r>
              <a:rPr b="1" lang="en" sz="1500">
                <a:solidFill>
                  <a:srgbClr val="FF9900"/>
                </a:solidFill>
              </a:rPr>
              <a:t>(h</a:t>
            </a:r>
            <a:r>
              <a:rPr b="1" lang="en" sz="1500">
                <a:solidFill>
                  <a:srgbClr val="FF9900"/>
                </a:solidFill>
              </a:rPr>
              <a:t>)</a:t>
            </a:r>
            <a:r>
              <a:rPr b="1" lang="en" sz="1500">
                <a:solidFill>
                  <a:srgbClr val="434343"/>
                </a:solidFill>
              </a:rPr>
              <a:t> </a:t>
            </a:r>
            <a:r>
              <a:rPr lang="en" sz="1500">
                <a:solidFill>
                  <a:srgbClr val="434343"/>
                </a:solidFill>
              </a:rPr>
              <a:t>according to the given instructions.</a:t>
            </a:r>
            <a:endParaRPr b="1">
              <a:solidFill>
                <a:srgbClr val="6AA84F"/>
              </a:solidFill>
            </a:endParaRPr>
          </a:p>
        </p:txBody>
      </p:sp>
      <p:pic>
        <p:nvPicPr>
          <p:cNvPr id="188" name="Google Shape;188;p34"/>
          <p:cNvPicPr preferRelativeResize="0"/>
          <p:nvPr/>
        </p:nvPicPr>
        <p:blipFill>
          <a:blip r:embed="rId3">
            <a:alphaModFix/>
          </a:blip>
          <a:stretch>
            <a:fillRect/>
          </a:stretch>
        </p:blipFill>
        <p:spPr>
          <a:xfrm>
            <a:off x="110250" y="592950"/>
            <a:ext cx="5161489" cy="4415401"/>
          </a:xfrm>
          <a:prstGeom prst="rect">
            <a:avLst/>
          </a:prstGeom>
          <a:noFill/>
          <a:ln>
            <a:noFill/>
          </a:ln>
        </p:spPr>
      </p:pic>
      <p:cxnSp>
        <p:nvCxnSpPr>
          <p:cNvPr id="189" name="Google Shape;189;p34"/>
          <p:cNvCxnSpPr/>
          <p:nvPr/>
        </p:nvCxnSpPr>
        <p:spPr>
          <a:xfrm flipH="1" rot="10800000">
            <a:off x="15825" y="5080350"/>
            <a:ext cx="9100200" cy="31500"/>
          </a:xfrm>
          <a:prstGeom prst="straightConnector1">
            <a:avLst/>
          </a:prstGeom>
          <a:noFill/>
          <a:ln cap="flat" cmpd="sng" w="76200">
            <a:solidFill>
              <a:schemeClr val="lt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95" name="Google Shape;195;p35"/>
          <p:cNvSpPr txBox="1"/>
          <p:nvPr>
            <p:ph idx="2" type="body"/>
          </p:nvPr>
        </p:nvSpPr>
        <p:spPr>
          <a:xfrm>
            <a:off x="5510225" y="1731201"/>
            <a:ext cx="3324900" cy="15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STEP 2: </a:t>
            </a:r>
            <a:r>
              <a:rPr lang="en" sz="1700"/>
              <a:t>Verifier returns random bit </a:t>
            </a:r>
            <a:r>
              <a:rPr b="1" lang="en" sz="1700">
                <a:solidFill>
                  <a:srgbClr val="FF9900"/>
                </a:solidFill>
              </a:rPr>
              <a:t>(b) </a:t>
            </a:r>
            <a:r>
              <a:rPr lang="en" sz="1700">
                <a:solidFill>
                  <a:srgbClr val="434343"/>
                </a:solidFill>
              </a:rPr>
              <a:t>, follow instructions to compute </a:t>
            </a:r>
            <a:r>
              <a:rPr b="1" lang="en" sz="1700">
                <a:solidFill>
                  <a:srgbClr val="FF9900"/>
                </a:solidFill>
              </a:rPr>
              <a:t>(s)</a:t>
            </a:r>
            <a:r>
              <a:rPr lang="en" sz="1700">
                <a:solidFill>
                  <a:srgbClr val="434343"/>
                </a:solidFill>
              </a:rPr>
              <a:t>.</a:t>
            </a:r>
            <a:endParaRPr sz="1700">
              <a:solidFill>
                <a:srgbClr val="434343"/>
              </a:solidFill>
            </a:endParaRPr>
          </a:p>
          <a:p>
            <a:pPr indent="0" lvl="0" marL="0" rtl="0" algn="l">
              <a:spcBef>
                <a:spcPts val="1600"/>
              </a:spcBef>
              <a:spcAft>
                <a:spcPts val="0"/>
              </a:spcAft>
              <a:buNone/>
            </a:pPr>
            <a:r>
              <a:rPr lang="en" sz="1700">
                <a:solidFill>
                  <a:srgbClr val="434343"/>
                </a:solidFill>
              </a:rPr>
              <a:t>Click on button </a:t>
            </a:r>
            <a:r>
              <a:rPr b="1" lang="en" sz="1700">
                <a:solidFill>
                  <a:srgbClr val="434343"/>
                </a:solidFill>
              </a:rPr>
              <a:t>S value</a:t>
            </a:r>
            <a:r>
              <a:rPr lang="en" sz="1700">
                <a:solidFill>
                  <a:srgbClr val="434343"/>
                </a:solidFill>
              </a:rPr>
              <a:t>.</a:t>
            </a:r>
            <a:endParaRPr sz="1700">
              <a:solidFill>
                <a:srgbClr val="434343"/>
              </a:solidFill>
            </a:endParaRPr>
          </a:p>
          <a:p>
            <a:pPr indent="0" lvl="0" marL="0" rtl="0" algn="l">
              <a:spcBef>
                <a:spcPts val="1600"/>
              </a:spcBef>
              <a:spcAft>
                <a:spcPts val="1600"/>
              </a:spcAft>
              <a:buNone/>
            </a:pPr>
            <a:r>
              <a:t/>
            </a:r>
            <a:endParaRPr>
              <a:solidFill>
                <a:srgbClr val="434343"/>
              </a:solidFill>
            </a:endParaRPr>
          </a:p>
        </p:txBody>
      </p:sp>
      <p:pic>
        <p:nvPicPr>
          <p:cNvPr id="196" name="Google Shape;196;p35"/>
          <p:cNvPicPr preferRelativeResize="0"/>
          <p:nvPr/>
        </p:nvPicPr>
        <p:blipFill rotWithShape="1">
          <a:blip r:embed="rId3">
            <a:alphaModFix/>
          </a:blip>
          <a:srcRect b="0" l="0" r="0" t="6156"/>
          <a:stretch/>
        </p:blipFill>
        <p:spPr>
          <a:xfrm>
            <a:off x="137625" y="213650"/>
            <a:ext cx="5372599" cy="4847129"/>
          </a:xfrm>
          <a:prstGeom prst="rect">
            <a:avLst/>
          </a:prstGeom>
          <a:noFill/>
          <a:ln>
            <a:noFill/>
          </a:ln>
        </p:spPr>
      </p:pic>
      <p:cxnSp>
        <p:nvCxnSpPr>
          <p:cNvPr id="197" name="Google Shape;197;p35"/>
          <p:cNvCxnSpPr/>
          <p:nvPr/>
        </p:nvCxnSpPr>
        <p:spPr>
          <a:xfrm flipH="1" rot="10800000">
            <a:off x="15825" y="5080350"/>
            <a:ext cx="9100200" cy="31500"/>
          </a:xfrm>
          <a:prstGeom prst="straightConnector1">
            <a:avLst/>
          </a:prstGeom>
          <a:noFill/>
          <a:ln cap="flat" cmpd="sng" w="76200">
            <a:solidFill>
              <a:schemeClr val="lt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03" name="Google Shape;203;p36"/>
          <p:cNvSpPr txBox="1"/>
          <p:nvPr>
            <p:ph idx="2" type="body"/>
          </p:nvPr>
        </p:nvSpPr>
        <p:spPr>
          <a:xfrm>
            <a:off x="5671000" y="910750"/>
            <a:ext cx="3228300" cy="24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If </a:t>
            </a:r>
            <a:r>
              <a:rPr b="1" lang="en" sz="1700">
                <a:solidFill>
                  <a:srgbClr val="FF9900"/>
                </a:solidFill>
              </a:rPr>
              <a:t>(g^s)modp = h(y^b)modp</a:t>
            </a:r>
            <a:r>
              <a:rPr lang="en" sz="1700"/>
              <a:t> then zero knowledge proof is complete and transaction is verified.</a:t>
            </a:r>
            <a:endParaRPr sz="1700"/>
          </a:p>
          <a:p>
            <a:pPr indent="0" lvl="0" marL="0" rtl="0" algn="l">
              <a:spcBef>
                <a:spcPts val="1600"/>
              </a:spcBef>
              <a:spcAft>
                <a:spcPts val="0"/>
              </a:spcAft>
              <a:buNone/>
            </a:pPr>
            <a:r>
              <a:rPr b="1" lang="en" sz="1700"/>
              <a:t>OK</a:t>
            </a:r>
            <a:r>
              <a:rPr lang="en" sz="1700"/>
              <a:t> button is now enabled.</a:t>
            </a:r>
            <a:endParaRPr sz="1700"/>
          </a:p>
          <a:p>
            <a:pPr indent="0" lvl="0" marL="0" rtl="0" algn="l">
              <a:spcBef>
                <a:spcPts val="1600"/>
              </a:spcBef>
              <a:spcAft>
                <a:spcPts val="0"/>
              </a:spcAft>
              <a:buNone/>
            </a:pPr>
            <a:r>
              <a:rPr lang="en" sz="1700"/>
              <a:t>Click to complete transaction.</a:t>
            </a:r>
            <a:endParaRPr sz="1700"/>
          </a:p>
          <a:p>
            <a:pPr indent="0" lvl="0" marL="0" rtl="0" algn="l">
              <a:spcBef>
                <a:spcPts val="1600"/>
              </a:spcBef>
              <a:spcAft>
                <a:spcPts val="1600"/>
              </a:spcAft>
              <a:buNone/>
            </a:pPr>
            <a:r>
              <a:rPr lang="en" sz="1700"/>
              <a:t>The block is now added to the blockchain.</a:t>
            </a:r>
            <a:endParaRPr sz="1700"/>
          </a:p>
        </p:txBody>
      </p:sp>
      <p:pic>
        <p:nvPicPr>
          <p:cNvPr id="204" name="Google Shape;204;p36"/>
          <p:cNvPicPr preferRelativeResize="0"/>
          <p:nvPr/>
        </p:nvPicPr>
        <p:blipFill rotWithShape="1">
          <a:blip r:embed="rId3">
            <a:alphaModFix/>
          </a:blip>
          <a:srcRect b="0" l="0" r="0" t="6041"/>
          <a:stretch/>
        </p:blipFill>
        <p:spPr>
          <a:xfrm>
            <a:off x="79525" y="150825"/>
            <a:ext cx="5353426" cy="4841876"/>
          </a:xfrm>
          <a:prstGeom prst="rect">
            <a:avLst/>
          </a:prstGeom>
          <a:noFill/>
          <a:ln>
            <a:noFill/>
          </a:ln>
        </p:spPr>
      </p:pic>
      <p:cxnSp>
        <p:nvCxnSpPr>
          <p:cNvPr id="205" name="Google Shape;205;p36"/>
          <p:cNvCxnSpPr/>
          <p:nvPr/>
        </p:nvCxnSpPr>
        <p:spPr>
          <a:xfrm flipH="1" rot="10800000">
            <a:off x="15825" y="5080350"/>
            <a:ext cx="9100200" cy="31500"/>
          </a:xfrm>
          <a:prstGeom prst="straightConnector1">
            <a:avLst/>
          </a:prstGeom>
          <a:noFill/>
          <a:ln cap="flat" cmpd="sng" w="76200">
            <a:solidFill>
              <a:schemeClr val="lt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7"/>
          <p:cNvSpPr txBox="1"/>
          <p:nvPr>
            <p:ph idx="1" type="body"/>
          </p:nvPr>
        </p:nvSpPr>
        <p:spPr>
          <a:xfrm>
            <a:off x="6330450" y="221575"/>
            <a:ext cx="2501700" cy="434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400"/>
          </a:p>
          <a:p>
            <a:pPr indent="0" lvl="0" marL="0" rtl="0" algn="ctr">
              <a:spcBef>
                <a:spcPts val="1600"/>
              </a:spcBef>
              <a:spcAft>
                <a:spcPts val="0"/>
              </a:spcAft>
              <a:buNone/>
            </a:pPr>
            <a:r>
              <a:t/>
            </a:r>
            <a:endParaRPr sz="1400"/>
          </a:p>
          <a:p>
            <a:pPr indent="0" lvl="0" marL="0" rtl="0" algn="ctr">
              <a:spcBef>
                <a:spcPts val="1600"/>
              </a:spcBef>
              <a:spcAft>
                <a:spcPts val="0"/>
              </a:spcAft>
              <a:buNone/>
            </a:pPr>
            <a:r>
              <a:t/>
            </a:r>
            <a:endParaRPr sz="1400"/>
          </a:p>
          <a:p>
            <a:pPr indent="0" lvl="0" marL="0" rtl="0" algn="ctr">
              <a:spcBef>
                <a:spcPts val="1600"/>
              </a:spcBef>
              <a:spcAft>
                <a:spcPts val="0"/>
              </a:spcAft>
              <a:buNone/>
            </a:pPr>
            <a:r>
              <a:t/>
            </a:r>
            <a:endParaRPr sz="1400"/>
          </a:p>
          <a:p>
            <a:pPr indent="0" lvl="0" marL="0" rtl="0" algn="ctr">
              <a:spcBef>
                <a:spcPts val="1600"/>
              </a:spcBef>
              <a:spcAft>
                <a:spcPts val="1600"/>
              </a:spcAft>
              <a:buNone/>
            </a:pPr>
            <a:r>
              <a:rPr lang="en" sz="1400"/>
              <a:t>If the values don’t match, messages showing error is displayed.</a:t>
            </a:r>
            <a:endParaRPr sz="1400"/>
          </a:p>
        </p:txBody>
      </p:sp>
      <p:pic>
        <p:nvPicPr>
          <p:cNvPr id="211" name="Google Shape;211;p37"/>
          <p:cNvPicPr preferRelativeResize="0"/>
          <p:nvPr/>
        </p:nvPicPr>
        <p:blipFill rotWithShape="1">
          <a:blip r:embed="rId3">
            <a:alphaModFix/>
          </a:blip>
          <a:srcRect b="64453" l="4019" r="43640" t="8353"/>
          <a:stretch/>
        </p:blipFill>
        <p:spPr>
          <a:xfrm>
            <a:off x="427325" y="1540613"/>
            <a:ext cx="5127677" cy="17092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8"/>
          <p:cNvSpPr txBox="1"/>
          <p:nvPr>
            <p:ph type="title"/>
          </p:nvPr>
        </p:nvSpPr>
        <p:spPr>
          <a:xfrm>
            <a:off x="311700" y="96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666666"/>
                </a:solidFill>
                <a:latin typeface="Merriweather"/>
                <a:ea typeface="Merriweather"/>
                <a:cs typeface="Merriweather"/>
                <a:sym typeface="Merriweather"/>
              </a:rPr>
              <a:t>Mine Block</a:t>
            </a:r>
            <a:endParaRPr b="1" sz="2100">
              <a:solidFill>
                <a:srgbClr val="666666"/>
              </a:solidFill>
              <a:latin typeface="Merriweather"/>
              <a:ea typeface="Merriweather"/>
              <a:cs typeface="Merriweather"/>
              <a:sym typeface="Merriweather"/>
            </a:endParaRPr>
          </a:p>
        </p:txBody>
      </p:sp>
      <p:sp>
        <p:nvSpPr>
          <p:cNvPr id="217" name="Google Shape;217;p38"/>
          <p:cNvSpPr txBox="1"/>
          <p:nvPr>
            <p:ph idx="2" type="body"/>
          </p:nvPr>
        </p:nvSpPr>
        <p:spPr>
          <a:xfrm>
            <a:off x="5555100" y="1012950"/>
            <a:ext cx="3277200" cy="29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sz="1700"/>
              <a:t>Now,</a:t>
            </a:r>
            <a:r>
              <a:rPr i="1" lang="en" sz="1700"/>
              <a:t>  Mine Block</a:t>
            </a:r>
            <a:r>
              <a:rPr lang="en" sz="1700"/>
              <a:t> button is active and when clicked on, mines the block and displays the</a:t>
            </a:r>
            <a:r>
              <a:rPr b="1" lang="en" sz="1700"/>
              <a:t> hash value</a:t>
            </a:r>
            <a:r>
              <a:rPr lang="en" sz="1700"/>
              <a:t> in the box.</a:t>
            </a:r>
            <a:endParaRPr sz="1700"/>
          </a:p>
          <a:p>
            <a:pPr indent="0" lvl="0" marL="0" rtl="0" algn="l">
              <a:spcBef>
                <a:spcPts val="1600"/>
              </a:spcBef>
              <a:spcAft>
                <a:spcPts val="1600"/>
              </a:spcAft>
              <a:buNone/>
            </a:pPr>
            <a:r>
              <a:rPr lang="en" sz="1700"/>
              <a:t>You can now click on </a:t>
            </a:r>
            <a:r>
              <a:rPr i="1" lang="en" sz="1700"/>
              <a:t>View User </a:t>
            </a:r>
            <a:r>
              <a:rPr lang="en" sz="1700"/>
              <a:t>to view the current blockchain.</a:t>
            </a:r>
            <a:endParaRPr sz="1700"/>
          </a:p>
        </p:txBody>
      </p:sp>
      <p:pic>
        <p:nvPicPr>
          <p:cNvPr id="218" name="Google Shape;218;p38"/>
          <p:cNvPicPr preferRelativeResize="0"/>
          <p:nvPr/>
        </p:nvPicPr>
        <p:blipFill rotWithShape="1">
          <a:blip r:embed="rId3">
            <a:alphaModFix/>
          </a:blip>
          <a:srcRect b="-2647" l="0" r="0" t="63196"/>
          <a:stretch/>
        </p:blipFill>
        <p:spPr>
          <a:xfrm>
            <a:off x="185625" y="1667637"/>
            <a:ext cx="5244425" cy="1808225"/>
          </a:xfrm>
          <a:prstGeom prst="rect">
            <a:avLst/>
          </a:prstGeom>
          <a:noFill/>
          <a:ln>
            <a:noFill/>
          </a:ln>
        </p:spPr>
      </p:pic>
      <p:cxnSp>
        <p:nvCxnSpPr>
          <p:cNvPr id="219" name="Google Shape;219;p38"/>
          <p:cNvCxnSpPr/>
          <p:nvPr/>
        </p:nvCxnSpPr>
        <p:spPr>
          <a:xfrm flipH="1" rot="10800000">
            <a:off x="15825" y="5080350"/>
            <a:ext cx="9100200" cy="31500"/>
          </a:xfrm>
          <a:prstGeom prst="straightConnector1">
            <a:avLst/>
          </a:prstGeom>
          <a:noFill/>
          <a:ln cap="flat" cmpd="sng" w="76200">
            <a:solidFill>
              <a:schemeClr val="lt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9"/>
          <p:cNvSpPr txBox="1"/>
          <p:nvPr>
            <p:ph type="title"/>
          </p:nvPr>
        </p:nvSpPr>
        <p:spPr>
          <a:xfrm>
            <a:off x="311700" y="189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666666"/>
                </a:solidFill>
                <a:latin typeface="Merriweather"/>
                <a:ea typeface="Merriweather"/>
                <a:cs typeface="Merriweather"/>
                <a:sym typeface="Merriweather"/>
              </a:rPr>
              <a:t>View User</a:t>
            </a:r>
            <a:endParaRPr b="1" sz="2100">
              <a:solidFill>
                <a:srgbClr val="666666"/>
              </a:solidFill>
              <a:latin typeface="Merriweather"/>
              <a:ea typeface="Merriweather"/>
              <a:cs typeface="Merriweather"/>
              <a:sym typeface="Merriweather"/>
            </a:endParaRPr>
          </a:p>
        </p:txBody>
      </p:sp>
      <p:sp>
        <p:nvSpPr>
          <p:cNvPr id="225" name="Google Shape;225;p39"/>
          <p:cNvSpPr txBox="1"/>
          <p:nvPr>
            <p:ph idx="2" type="body"/>
          </p:nvPr>
        </p:nvSpPr>
        <p:spPr>
          <a:xfrm>
            <a:off x="5409725" y="815850"/>
            <a:ext cx="3355500" cy="38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This page displays the data present in the current blockchain.</a:t>
            </a:r>
            <a:endParaRPr sz="1700"/>
          </a:p>
          <a:p>
            <a:pPr indent="0" lvl="0" marL="0" rtl="0" algn="l">
              <a:spcBef>
                <a:spcPts val="1600"/>
              </a:spcBef>
              <a:spcAft>
                <a:spcPts val="0"/>
              </a:spcAft>
              <a:buNone/>
            </a:pPr>
            <a:r>
              <a:rPr lang="en" sz="1700"/>
              <a:t>This includes-</a:t>
            </a:r>
            <a:endParaRPr sz="1700"/>
          </a:p>
          <a:p>
            <a:pPr indent="-336550" lvl="0" marL="457200" rtl="0" algn="l">
              <a:spcBef>
                <a:spcPts val="1600"/>
              </a:spcBef>
              <a:spcAft>
                <a:spcPts val="0"/>
              </a:spcAft>
              <a:buSzPts val="1700"/>
              <a:buAutoNum type="arabicPeriod"/>
            </a:pPr>
            <a:r>
              <a:rPr lang="en" sz="1700"/>
              <a:t>Evidence number</a:t>
            </a:r>
            <a:endParaRPr sz="1700"/>
          </a:p>
          <a:p>
            <a:pPr indent="-336550" lvl="0" marL="457200" rtl="0" algn="l">
              <a:spcBef>
                <a:spcPts val="0"/>
              </a:spcBef>
              <a:spcAft>
                <a:spcPts val="0"/>
              </a:spcAft>
              <a:buSzPts val="1700"/>
              <a:buAutoNum type="arabicPeriod"/>
            </a:pPr>
            <a:r>
              <a:rPr lang="en" sz="1700"/>
              <a:t>Evidence details</a:t>
            </a:r>
            <a:endParaRPr sz="1700"/>
          </a:p>
          <a:p>
            <a:pPr indent="-336550" lvl="0" marL="457200" rtl="0" algn="l">
              <a:spcBef>
                <a:spcPts val="0"/>
              </a:spcBef>
              <a:spcAft>
                <a:spcPts val="0"/>
              </a:spcAft>
              <a:buSzPts val="1700"/>
              <a:buAutoNum type="arabicPeriod"/>
            </a:pPr>
            <a:r>
              <a:rPr lang="en" sz="1700"/>
              <a:t>Location where it was submitted</a:t>
            </a:r>
            <a:endParaRPr sz="1700"/>
          </a:p>
          <a:p>
            <a:pPr indent="-336550" lvl="0" marL="457200" rtl="0" algn="l">
              <a:spcBef>
                <a:spcPts val="0"/>
              </a:spcBef>
              <a:spcAft>
                <a:spcPts val="0"/>
              </a:spcAft>
              <a:buSzPts val="1700"/>
              <a:buAutoNum type="arabicPeriod"/>
            </a:pPr>
            <a:r>
              <a:rPr lang="en" sz="1700"/>
              <a:t>Timestamp.</a:t>
            </a:r>
            <a:endParaRPr sz="1700"/>
          </a:p>
          <a:p>
            <a:pPr indent="0" lvl="0" marL="0" rtl="0" algn="l">
              <a:spcBef>
                <a:spcPts val="1600"/>
              </a:spcBef>
              <a:spcAft>
                <a:spcPts val="0"/>
              </a:spcAft>
              <a:buNone/>
            </a:pPr>
            <a:r>
              <a:rPr lang="en" sz="1700"/>
              <a:t>Click on </a:t>
            </a:r>
            <a:r>
              <a:rPr b="1" i="1" lang="en" sz="1700">
                <a:solidFill>
                  <a:srgbClr val="000000"/>
                </a:solidFill>
              </a:rPr>
              <a:t>C</a:t>
            </a:r>
            <a:r>
              <a:rPr b="1" i="1" lang="en" sz="1700">
                <a:solidFill>
                  <a:srgbClr val="000000"/>
                </a:solidFill>
              </a:rPr>
              <a:t>lose</a:t>
            </a:r>
            <a:r>
              <a:rPr i="1" lang="en" sz="1700"/>
              <a:t> </a:t>
            </a:r>
            <a:r>
              <a:rPr lang="en" sz="1700"/>
              <a:t>to close the page.</a:t>
            </a:r>
            <a:endParaRPr sz="1700"/>
          </a:p>
          <a:p>
            <a:pPr indent="0" lvl="0" marL="0" rtl="0" algn="l">
              <a:spcBef>
                <a:spcPts val="1600"/>
              </a:spcBef>
              <a:spcAft>
                <a:spcPts val="0"/>
              </a:spcAft>
              <a:buNone/>
            </a:pPr>
            <a:r>
              <a:t/>
            </a:r>
            <a:endParaRPr sz="1500"/>
          </a:p>
          <a:p>
            <a:pPr indent="0" lvl="0" marL="0" rtl="0" algn="l">
              <a:spcBef>
                <a:spcPts val="1600"/>
              </a:spcBef>
              <a:spcAft>
                <a:spcPts val="1600"/>
              </a:spcAft>
              <a:buNone/>
            </a:pPr>
            <a:r>
              <a:t/>
            </a:r>
            <a:endParaRPr/>
          </a:p>
        </p:txBody>
      </p:sp>
      <p:cxnSp>
        <p:nvCxnSpPr>
          <p:cNvPr id="226" name="Google Shape;226;p39"/>
          <p:cNvCxnSpPr/>
          <p:nvPr/>
        </p:nvCxnSpPr>
        <p:spPr>
          <a:xfrm flipH="1" rot="10800000">
            <a:off x="15825" y="5080350"/>
            <a:ext cx="9100200" cy="31500"/>
          </a:xfrm>
          <a:prstGeom prst="straightConnector1">
            <a:avLst/>
          </a:prstGeom>
          <a:noFill/>
          <a:ln cap="flat" cmpd="sng" w="76200">
            <a:solidFill>
              <a:schemeClr val="lt2"/>
            </a:solidFill>
            <a:prstDash val="solid"/>
            <a:round/>
            <a:headEnd len="med" w="med" type="none"/>
            <a:tailEnd len="med" w="med" type="none"/>
          </a:ln>
        </p:spPr>
      </p:cxnSp>
      <p:pic>
        <p:nvPicPr>
          <p:cNvPr id="227" name="Google Shape;227;p39"/>
          <p:cNvPicPr preferRelativeResize="0"/>
          <p:nvPr/>
        </p:nvPicPr>
        <p:blipFill rotWithShape="1">
          <a:blip r:embed="rId3">
            <a:alphaModFix/>
          </a:blip>
          <a:srcRect b="21071" l="0" r="44803" t="4523"/>
          <a:stretch/>
        </p:blipFill>
        <p:spPr>
          <a:xfrm>
            <a:off x="152400" y="762125"/>
            <a:ext cx="4991102" cy="43182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40"/>
          <p:cNvSpPr txBox="1"/>
          <p:nvPr>
            <p:ph type="title"/>
          </p:nvPr>
        </p:nvSpPr>
        <p:spPr>
          <a:xfrm>
            <a:off x="311700" y="297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980000"/>
                </a:solidFill>
              </a:rPr>
              <a:t>Conclusion</a:t>
            </a:r>
            <a:endParaRPr sz="3600">
              <a:solidFill>
                <a:srgbClr val="980000"/>
              </a:solidFill>
            </a:endParaRPr>
          </a:p>
        </p:txBody>
      </p:sp>
      <p:sp>
        <p:nvSpPr>
          <p:cNvPr id="233" name="Google Shape;233;p40"/>
          <p:cNvSpPr txBox="1"/>
          <p:nvPr>
            <p:ph idx="1" type="body"/>
          </p:nvPr>
        </p:nvSpPr>
        <p:spPr>
          <a:xfrm>
            <a:off x="311700" y="1074350"/>
            <a:ext cx="8520600" cy="3494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With the help of our blockchain implementation, evidence can be uploaded and accessed securely by authorized personnel only. </a:t>
            </a:r>
            <a:endParaRPr sz="1900"/>
          </a:p>
          <a:p>
            <a:pPr indent="-349250" lvl="0" marL="457200" rtl="0" algn="l">
              <a:spcBef>
                <a:spcPts val="0"/>
              </a:spcBef>
              <a:spcAft>
                <a:spcPts val="0"/>
              </a:spcAft>
              <a:buSzPts val="1900"/>
              <a:buChar char="●"/>
            </a:pPr>
            <a:r>
              <a:rPr lang="en" sz="1900"/>
              <a:t>This helps curb the tampering and mishandling of evidence that is crucial to the case. </a:t>
            </a:r>
            <a:endParaRPr sz="1900"/>
          </a:p>
          <a:p>
            <a:pPr indent="-349250" lvl="0" marL="457200" rtl="0" algn="l">
              <a:spcBef>
                <a:spcPts val="0"/>
              </a:spcBef>
              <a:spcAft>
                <a:spcPts val="0"/>
              </a:spcAft>
              <a:buSzPts val="1900"/>
              <a:buChar char="●"/>
            </a:pPr>
            <a:r>
              <a:rPr lang="en" sz="1900"/>
              <a:t>The implementation can be further scaled up to add hundred of users and databases which will potentially allow the Police force to use it in the future. </a:t>
            </a:r>
            <a:endParaRPr sz="1900"/>
          </a:p>
          <a:p>
            <a:pPr indent="0" lvl="0" marL="0" rtl="0" algn="l">
              <a:spcBef>
                <a:spcPts val="1600"/>
              </a:spcBef>
              <a:spcAft>
                <a:spcPts val="0"/>
              </a:spcAft>
              <a:buNone/>
            </a:pPr>
            <a:r>
              <a:rPr lang="en" sz="1900" u="sng"/>
              <a:t>Specifications:</a:t>
            </a:r>
            <a:endParaRPr sz="1900"/>
          </a:p>
          <a:p>
            <a:pPr indent="-349250" lvl="0" marL="457200" rtl="0" algn="l">
              <a:spcBef>
                <a:spcPts val="1600"/>
              </a:spcBef>
              <a:spcAft>
                <a:spcPts val="0"/>
              </a:spcAft>
              <a:buSzPts val="1900"/>
              <a:buChar char="●"/>
            </a:pPr>
            <a:r>
              <a:rPr lang="en" sz="1900"/>
              <a:t>Hashing Algorithm: </a:t>
            </a:r>
            <a:r>
              <a:rPr b="1" lang="en" sz="1900"/>
              <a:t>SHA-256</a:t>
            </a:r>
            <a:endParaRPr b="1" sz="1900"/>
          </a:p>
          <a:p>
            <a:pPr indent="-349250" lvl="0" marL="457200" rtl="0" algn="l">
              <a:spcBef>
                <a:spcPts val="0"/>
              </a:spcBef>
              <a:spcAft>
                <a:spcPts val="0"/>
              </a:spcAft>
              <a:buSzPts val="1900"/>
              <a:buChar char="●"/>
            </a:pPr>
            <a:r>
              <a:rPr lang="en" sz="1900"/>
              <a:t>Language used: </a:t>
            </a:r>
            <a:r>
              <a:rPr b="1" lang="en" sz="1900"/>
              <a:t> Java</a:t>
            </a:r>
            <a:endParaRPr sz="1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6"/>
          <p:cNvSpPr txBox="1"/>
          <p:nvPr>
            <p:ph type="title"/>
          </p:nvPr>
        </p:nvSpPr>
        <p:spPr>
          <a:xfrm>
            <a:off x="311700" y="275975"/>
            <a:ext cx="8520600" cy="6234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3200">
              <a:solidFill>
                <a:srgbClr val="1155CC"/>
              </a:solidFill>
            </a:endParaRPr>
          </a:p>
          <a:p>
            <a:pPr indent="0" lvl="0" marL="0" rtl="0" algn="ctr">
              <a:lnSpc>
                <a:spcPct val="115000"/>
              </a:lnSpc>
              <a:spcBef>
                <a:spcPts val="1600"/>
              </a:spcBef>
              <a:spcAft>
                <a:spcPts val="1600"/>
              </a:spcAft>
              <a:buNone/>
            </a:pPr>
            <a:r>
              <a:rPr b="1" lang="en" sz="3200">
                <a:solidFill>
                  <a:srgbClr val="000000"/>
                </a:solidFill>
                <a:latin typeface="Merriweather"/>
                <a:ea typeface="Merriweather"/>
                <a:cs typeface="Merriweather"/>
                <a:sym typeface="Merriweather"/>
              </a:rPr>
              <a:t>TEAM 5 MEMBERS</a:t>
            </a:r>
            <a:endParaRPr b="1" i="1" sz="2900">
              <a:solidFill>
                <a:srgbClr val="000000"/>
              </a:solidFill>
              <a:latin typeface="Merriweather"/>
              <a:ea typeface="Merriweather"/>
              <a:cs typeface="Merriweather"/>
              <a:sym typeface="Merriweather"/>
            </a:endParaRPr>
          </a:p>
        </p:txBody>
      </p:sp>
      <p:sp>
        <p:nvSpPr>
          <p:cNvPr id="115" name="Google Shape;115;p26"/>
          <p:cNvSpPr txBox="1"/>
          <p:nvPr>
            <p:ph idx="1" type="body"/>
          </p:nvPr>
        </p:nvSpPr>
        <p:spPr>
          <a:xfrm>
            <a:off x="311700" y="1469000"/>
            <a:ext cx="8520600" cy="3416400"/>
          </a:xfrm>
          <a:prstGeom prst="rect">
            <a:avLst/>
          </a:prstGeom>
        </p:spPr>
        <p:txBody>
          <a:bodyPr anchorCtr="0" anchor="t" bIns="91425" lIns="91425" spcFirstLastPara="1" rIns="91425" wrap="square" tIns="91425">
            <a:noAutofit/>
          </a:bodyPr>
          <a:lstStyle/>
          <a:p>
            <a:pPr indent="-412750" lvl="0" marL="457200" rtl="0" algn="l">
              <a:spcBef>
                <a:spcPts val="0"/>
              </a:spcBef>
              <a:spcAft>
                <a:spcPts val="0"/>
              </a:spcAft>
              <a:buClr>
                <a:srgbClr val="000000"/>
              </a:buClr>
              <a:buSzPts val="2900"/>
              <a:buAutoNum type="arabicPeriod"/>
            </a:pPr>
            <a:r>
              <a:rPr i="1" lang="en" sz="2900">
                <a:solidFill>
                  <a:srgbClr val="000000"/>
                </a:solidFill>
              </a:rPr>
              <a:t>Aishwwarya Reddi - 2018A7PS0276H</a:t>
            </a:r>
            <a:endParaRPr i="1" sz="2900">
              <a:solidFill>
                <a:srgbClr val="000000"/>
              </a:solidFill>
            </a:endParaRPr>
          </a:p>
          <a:p>
            <a:pPr indent="-412750" lvl="0" marL="457200" rtl="0" algn="l">
              <a:spcBef>
                <a:spcPts val="0"/>
              </a:spcBef>
              <a:spcAft>
                <a:spcPts val="0"/>
              </a:spcAft>
              <a:buClr>
                <a:srgbClr val="000000"/>
              </a:buClr>
              <a:buSzPts val="2900"/>
              <a:buAutoNum type="arabicPeriod"/>
            </a:pPr>
            <a:r>
              <a:rPr i="1" lang="en" sz="2900">
                <a:solidFill>
                  <a:srgbClr val="000000"/>
                </a:solidFill>
              </a:rPr>
              <a:t>Ridhiman Agrawal - 2018A7PS0191H</a:t>
            </a:r>
            <a:endParaRPr i="1" sz="2900">
              <a:solidFill>
                <a:srgbClr val="000000"/>
              </a:solidFill>
            </a:endParaRPr>
          </a:p>
          <a:p>
            <a:pPr indent="-412750" lvl="0" marL="457200" rtl="0" algn="l">
              <a:spcBef>
                <a:spcPts val="0"/>
              </a:spcBef>
              <a:spcAft>
                <a:spcPts val="0"/>
              </a:spcAft>
              <a:buClr>
                <a:srgbClr val="000000"/>
              </a:buClr>
              <a:buSzPts val="2900"/>
              <a:buAutoNum type="arabicPeriod"/>
            </a:pPr>
            <a:r>
              <a:rPr i="1" lang="en" sz="2900">
                <a:solidFill>
                  <a:srgbClr val="000000"/>
                </a:solidFill>
              </a:rPr>
              <a:t>Raaed Ahmed Syed - 2018A7PS0218H </a:t>
            </a:r>
            <a:endParaRPr i="1" sz="2900">
              <a:solidFill>
                <a:srgbClr val="000000"/>
              </a:solidFill>
            </a:endParaRPr>
          </a:p>
          <a:p>
            <a:pPr indent="-412750" lvl="0" marL="457200" rtl="0" algn="l">
              <a:spcBef>
                <a:spcPts val="0"/>
              </a:spcBef>
              <a:spcAft>
                <a:spcPts val="0"/>
              </a:spcAft>
              <a:buClr>
                <a:srgbClr val="000000"/>
              </a:buClr>
              <a:buSzPts val="2900"/>
              <a:buAutoNum type="arabicPeriod"/>
            </a:pPr>
            <a:r>
              <a:rPr i="1" lang="en" sz="2900">
                <a:solidFill>
                  <a:srgbClr val="000000"/>
                </a:solidFill>
              </a:rPr>
              <a:t>Anvitha Nallan - 2018A7PS1214H</a:t>
            </a:r>
            <a:endParaRPr i="1" sz="2900">
              <a:solidFill>
                <a:srgbClr val="000000"/>
              </a:solidFill>
            </a:endParaRPr>
          </a:p>
          <a:p>
            <a:pPr indent="-412750" lvl="0" marL="457200" rtl="0" algn="l">
              <a:spcBef>
                <a:spcPts val="0"/>
              </a:spcBef>
              <a:spcAft>
                <a:spcPts val="0"/>
              </a:spcAft>
              <a:buClr>
                <a:srgbClr val="000000"/>
              </a:buClr>
              <a:buSzPts val="2900"/>
              <a:buAutoNum type="arabicPeriod"/>
            </a:pPr>
            <a:r>
              <a:rPr i="1" lang="en" sz="2900">
                <a:solidFill>
                  <a:srgbClr val="000000"/>
                </a:solidFill>
              </a:rPr>
              <a:t>Ritika Reddy - 2018A7PS1224H</a:t>
            </a:r>
            <a:endParaRPr i="1" sz="2900">
              <a:solidFill>
                <a:srgbClr val="000000"/>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7"/>
          <p:cNvSpPr txBox="1"/>
          <p:nvPr>
            <p:ph type="title"/>
          </p:nvPr>
        </p:nvSpPr>
        <p:spPr>
          <a:xfrm>
            <a:off x="311700" y="122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A61C00"/>
                </a:solidFill>
                <a:latin typeface="Merriweather"/>
                <a:ea typeface="Merriweather"/>
                <a:cs typeface="Merriweather"/>
                <a:sym typeface="Merriweather"/>
              </a:rPr>
              <a:t>Why we chose this area?</a:t>
            </a:r>
            <a:endParaRPr sz="3600">
              <a:solidFill>
                <a:srgbClr val="A61C00"/>
              </a:solidFill>
              <a:latin typeface="Merriweather"/>
              <a:ea typeface="Merriweather"/>
              <a:cs typeface="Merriweather"/>
              <a:sym typeface="Merriweather"/>
            </a:endParaRPr>
          </a:p>
        </p:txBody>
      </p:sp>
      <p:sp>
        <p:nvSpPr>
          <p:cNvPr id="121" name="Google Shape;121;p27"/>
          <p:cNvSpPr txBox="1"/>
          <p:nvPr>
            <p:ph idx="1" type="body"/>
          </p:nvPr>
        </p:nvSpPr>
        <p:spPr>
          <a:xfrm>
            <a:off x="311700" y="792350"/>
            <a:ext cx="8520600" cy="41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With thousands of pending cases and mistrials the Judicial system is in desperate need of a technology to help increase efficiency.</a:t>
            </a:r>
            <a:endParaRPr sz="1900"/>
          </a:p>
          <a:p>
            <a:pPr indent="0" lvl="0" marL="0" rtl="0" algn="l">
              <a:spcBef>
                <a:spcPts val="1600"/>
              </a:spcBef>
              <a:spcAft>
                <a:spcPts val="0"/>
              </a:spcAft>
              <a:buNone/>
            </a:pPr>
            <a:r>
              <a:rPr lang="en" sz="1900"/>
              <a:t>We’d like to shed light on how legal proceedings could be improved by reducing the mishandling, </a:t>
            </a:r>
            <a:r>
              <a:rPr lang="en" sz="1900"/>
              <a:t>mislabeling</a:t>
            </a:r>
            <a:r>
              <a:rPr lang="en" sz="1900"/>
              <a:t> and tampering of evidence before it reaches the court of law.</a:t>
            </a:r>
            <a:endParaRPr sz="1900"/>
          </a:p>
          <a:p>
            <a:pPr indent="0" lvl="0" marL="0" rtl="0" algn="l">
              <a:spcBef>
                <a:spcPts val="1600"/>
              </a:spcBef>
              <a:spcAft>
                <a:spcPts val="0"/>
              </a:spcAft>
              <a:buNone/>
            </a:pPr>
            <a:r>
              <a:rPr lang="en" sz="1900"/>
              <a:t>Questioning the </a:t>
            </a:r>
            <a:r>
              <a:rPr b="1" lang="en" sz="1900"/>
              <a:t>Chain-of-Custody</a:t>
            </a:r>
            <a:r>
              <a:rPr lang="en" sz="1900"/>
              <a:t> of evidence is one of the most common methods for defendants to get off.                    						Tampered evidence also leads to unfair trials.</a:t>
            </a:r>
            <a:endParaRPr sz="1900"/>
          </a:p>
          <a:p>
            <a:pPr indent="0" lvl="0" marL="0" rtl="0" algn="l">
              <a:spcBef>
                <a:spcPts val="1600"/>
              </a:spcBef>
              <a:spcAft>
                <a:spcPts val="1600"/>
              </a:spcAft>
              <a:buNone/>
            </a:pPr>
            <a:r>
              <a:t/>
            </a:r>
            <a:endParaRPr sz="1900"/>
          </a:p>
        </p:txBody>
      </p:sp>
      <p:pic>
        <p:nvPicPr>
          <p:cNvPr id="122" name="Google Shape;122;p27"/>
          <p:cNvPicPr preferRelativeResize="0"/>
          <p:nvPr/>
        </p:nvPicPr>
        <p:blipFill>
          <a:blip r:embed="rId3">
            <a:alphaModFix/>
          </a:blip>
          <a:stretch>
            <a:fillRect/>
          </a:stretch>
        </p:blipFill>
        <p:spPr>
          <a:xfrm>
            <a:off x="5333025" y="3344100"/>
            <a:ext cx="3338099" cy="147724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8"/>
          <p:cNvSpPr txBox="1"/>
          <p:nvPr>
            <p:ph type="title"/>
          </p:nvPr>
        </p:nvSpPr>
        <p:spPr>
          <a:xfrm>
            <a:off x="265500" y="311550"/>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erriweather"/>
                <a:ea typeface="Merriweather"/>
                <a:cs typeface="Merriweather"/>
                <a:sym typeface="Merriweather"/>
              </a:rPr>
              <a:t>The problem or challenge</a:t>
            </a:r>
            <a:endParaRPr b="1">
              <a:latin typeface="Merriweather"/>
              <a:ea typeface="Merriweather"/>
              <a:cs typeface="Merriweather"/>
              <a:sym typeface="Merriweather"/>
            </a:endParaRPr>
          </a:p>
        </p:txBody>
      </p:sp>
      <p:sp>
        <p:nvSpPr>
          <p:cNvPr id="128" name="Google Shape;128;p28"/>
          <p:cNvSpPr txBox="1"/>
          <p:nvPr>
            <p:ph idx="2" type="body"/>
          </p:nvPr>
        </p:nvSpPr>
        <p:spPr>
          <a:xfrm>
            <a:off x="4939500" y="139400"/>
            <a:ext cx="3837000" cy="381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222222"/>
                </a:solidFill>
                <a:highlight>
                  <a:srgbClr val="FFFFFF"/>
                </a:highlight>
                <a:latin typeface="Georgia"/>
                <a:ea typeface="Georgia"/>
                <a:cs typeface="Georgia"/>
                <a:sym typeface="Georgia"/>
              </a:rPr>
              <a:t>The evidence gathered in a criminal investigation needs to be kept very safe from malicious sources who might attempt to contaminate it.The problem we are trying to solve is that no third party should be able to tamper with evidence related to a case, for example, planting fraudulent evidence to make someone appear guilty.</a:t>
            </a:r>
            <a:endParaRPr sz="1400">
              <a:solidFill>
                <a:srgbClr val="222222"/>
              </a:solidFill>
              <a:highlight>
                <a:srgbClr val="FFFFFF"/>
              </a:highlight>
              <a:latin typeface="Georgia"/>
              <a:ea typeface="Georgia"/>
              <a:cs typeface="Georgia"/>
              <a:sym typeface="Georgia"/>
            </a:endParaRPr>
          </a:p>
          <a:p>
            <a:pPr indent="0" lvl="0" marL="0" rtl="0" algn="l">
              <a:spcBef>
                <a:spcPts val="1600"/>
              </a:spcBef>
              <a:spcAft>
                <a:spcPts val="1600"/>
              </a:spcAft>
              <a:buNone/>
            </a:pPr>
            <a:r>
              <a:rPr lang="en" sz="1400">
                <a:solidFill>
                  <a:srgbClr val="222222"/>
                </a:solidFill>
                <a:highlight>
                  <a:srgbClr val="FFFFFF"/>
                </a:highlight>
                <a:latin typeface="Georgia"/>
                <a:ea typeface="Georgia"/>
                <a:cs typeface="Georgia"/>
                <a:sym typeface="Georgia"/>
              </a:rPr>
              <a:t>The chain of custody requires that from the moment the evidence is collected, every transfer of evidence from person to person be documented </a:t>
            </a:r>
            <a:r>
              <a:rPr i="1" lang="en" sz="1400">
                <a:solidFill>
                  <a:srgbClr val="222222"/>
                </a:solidFill>
                <a:highlight>
                  <a:srgbClr val="FFFFFF"/>
                </a:highlight>
                <a:latin typeface="Georgia"/>
                <a:ea typeface="Georgia"/>
                <a:cs typeface="Georgia"/>
                <a:sym typeface="Georgia"/>
              </a:rPr>
              <a:t>and</a:t>
            </a:r>
            <a:r>
              <a:rPr lang="en" sz="1400">
                <a:solidFill>
                  <a:srgbClr val="222222"/>
                </a:solidFill>
                <a:highlight>
                  <a:srgbClr val="FFFFFF"/>
                </a:highlight>
                <a:latin typeface="Georgia"/>
                <a:ea typeface="Georgia"/>
                <a:cs typeface="Georgia"/>
                <a:sym typeface="Georgia"/>
              </a:rPr>
              <a:t> that it be provable that nobody else could have accessed that evidence.</a:t>
            </a:r>
            <a:endParaRPr sz="1400">
              <a:solidFill>
                <a:srgbClr val="222222"/>
              </a:solidFill>
              <a:highlight>
                <a:srgbClr val="FFFFFF"/>
              </a:highlight>
              <a:latin typeface="Georgia"/>
              <a:ea typeface="Georgia"/>
              <a:cs typeface="Georgia"/>
              <a:sym typeface="Georgia"/>
            </a:endParaRPr>
          </a:p>
        </p:txBody>
      </p:sp>
      <p:sp>
        <p:nvSpPr>
          <p:cNvPr id="129" name="Google Shape;129;p28"/>
          <p:cNvSpPr/>
          <p:nvPr/>
        </p:nvSpPr>
        <p:spPr>
          <a:xfrm>
            <a:off x="97650" y="2571750"/>
            <a:ext cx="1812000" cy="501900"/>
          </a:xfrm>
          <a:prstGeom prst="roundRect">
            <a:avLst>
              <a:gd fmla="val 16667" name="adj"/>
            </a:avLst>
          </a:prstGeom>
          <a:solidFill>
            <a:srgbClr val="0737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Playfair Display"/>
                <a:ea typeface="Playfair Display"/>
                <a:cs typeface="Playfair Display"/>
                <a:sym typeface="Playfair Display"/>
              </a:rPr>
              <a:t>Officer collects evidence from crime scene</a:t>
            </a:r>
            <a:endParaRPr sz="1200">
              <a:solidFill>
                <a:srgbClr val="FFFFFF"/>
              </a:solidFill>
              <a:latin typeface="Playfair Display"/>
              <a:ea typeface="Playfair Display"/>
              <a:cs typeface="Playfair Display"/>
              <a:sym typeface="Playfair Display"/>
            </a:endParaRPr>
          </a:p>
        </p:txBody>
      </p:sp>
      <p:sp>
        <p:nvSpPr>
          <p:cNvPr id="130" name="Google Shape;130;p28"/>
          <p:cNvSpPr/>
          <p:nvPr/>
        </p:nvSpPr>
        <p:spPr>
          <a:xfrm>
            <a:off x="2079075" y="2746050"/>
            <a:ext cx="418200" cy="153300"/>
          </a:xfrm>
          <a:prstGeom prst="rightArrow">
            <a:avLst>
              <a:gd fmla="val 50000" name="adj1"/>
              <a:gd fmla="val 50000" name="adj2"/>
            </a:avLst>
          </a:prstGeom>
          <a:solidFill>
            <a:srgbClr val="000000"/>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8"/>
          <p:cNvSpPr/>
          <p:nvPr/>
        </p:nvSpPr>
        <p:spPr>
          <a:xfrm>
            <a:off x="2651101" y="2571750"/>
            <a:ext cx="1659600" cy="501900"/>
          </a:xfrm>
          <a:prstGeom prst="roundRect">
            <a:avLst>
              <a:gd fmla="val 16667" name="adj"/>
            </a:avLst>
          </a:prstGeom>
          <a:solidFill>
            <a:srgbClr val="0737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Playfair Display"/>
                <a:ea typeface="Playfair Display"/>
                <a:cs typeface="Playfair Display"/>
                <a:sym typeface="Playfair Display"/>
              </a:rPr>
              <a:t>Forensic expert examines evidence</a:t>
            </a:r>
            <a:endParaRPr sz="1200">
              <a:solidFill>
                <a:srgbClr val="FFFFFF"/>
              </a:solidFill>
              <a:latin typeface="Playfair Display"/>
              <a:ea typeface="Playfair Display"/>
              <a:cs typeface="Playfair Display"/>
              <a:sym typeface="Playfair Display"/>
            </a:endParaRPr>
          </a:p>
        </p:txBody>
      </p:sp>
      <p:sp>
        <p:nvSpPr>
          <p:cNvPr id="132" name="Google Shape;132;p28"/>
          <p:cNvSpPr/>
          <p:nvPr/>
        </p:nvSpPr>
        <p:spPr>
          <a:xfrm>
            <a:off x="909000" y="3749675"/>
            <a:ext cx="3289200" cy="501900"/>
          </a:xfrm>
          <a:prstGeom prst="roundRect">
            <a:avLst>
              <a:gd fmla="val 16667" name="adj"/>
            </a:avLst>
          </a:prstGeom>
          <a:solidFill>
            <a:srgbClr val="0737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Playfair Display"/>
                <a:ea typeface="Playfair Display"/>
                <a:cs typeface="Playfair Display"/>
                <a:sym typeface="Playfair Display"/>
              </a:rPr>
              <a:t>Evidence clerk stores evidence, documenting everyone who has accessed it.</a:t>
            </a:r>
            <a:endParaRPr sz="1200">
              <a:solidFill>
                <a:srgbClr val="FFFFFF"/>
              </a:solidFill>
              <a:latin typeface="Playfair Display"/>
              <a:ea typeface="Playfair Display"/>
              <a:cs typeface="Playfair Display"/>
              <a:sym typeface="Playfair Display"/>
            </a:endParaRPr>
          </a:p>
        </p:txBody>
      </p:sp>
      <p:sp>
        <p:nvSpPr>
          <p:cNvPr id="133" name="Google Shape;133;p28"/>
          <p:cNvSpPr/>
          <p:nvPr/>
        </p:nvSpPr>
        <p:spPr>
          <a:xfrm>
            <a:off x="3387250" y="3192125"/>
            <a:ext cx="167400" cy="418200"/>
          </a:xfrm>
          <a:prstGeom prst="downArrow">
            <a:avLst>
              <a:gd fmla="val 50000" name="adj1"/>
              <a:gd fmla="val 50000" name="adj2"/>
            </a:avLst>
          </a:prstGeom>
          <a:solidFill>
            <a:srgbClr val="0737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 name="Google Shape;134;p28"/>
          <p:cNvCxnSpPr/>
          <p:nvPr/>
        </p:nvCxnSpPr>
        <p:spPr>
          <a:xfrm flipH="1" rot="10800000">
            <a:off x="97575" y="2292225"/>
            <a:ext cx="4321200" cy="13800"/>
          </a:xfrm>
          <a:prstGeom prst="straightConnector1">
            <a:avLst/>
          </a:prstGeom>
          <a:noFill/>
          <a:ln cap="flat" cmpd="sng" w="9525">
            <a:solidFill>
              <a:srgbClr val="000000"/>
            </a:solidFill>
            <a:prstDash val="solid"/>
            <a:round/>
            <a:headEnd len="med" w="med" type="none"/>
            <a:tailEnd len="med" w="med" type="none"/>
          </a:ln>
        </p:spPr>
      </p:cxnSp>
      <p:cxnSp>
        <p:nvCxnSpPr>
          <p:cNvPr id="135" name="Google Shape;135;p28"/>
          <p:cNvCxnSpPr/>
          <p:nvPr/>
        </p:nvCxnSpPr>
        <p:spPr>
          <a:xfrm flipH="1" rot="10800000">
            <a:off x="97575" y="4674875"/>
            <a:ext cx="4321200" cy="13800"/>
          </a:xfrm>
          <a:prstGeom prst="straightConnector1">
            <a:avLst/>
          </a:prstGeom>
          <a:noFill/>
          <a:ln cap="flat" cmpd="sng" w="9525">
            <a:solidFill>
              <a:srgbClr val="000000"/>
            </a:solidFill>
            <a:prstDash val="solid"/>
            <a:round/>
            <a:headEnd len="med" w="med" type="none"/>
            <a:tailEnd len="med" w="med" type="none"/>
          </a:ln>
        </p:spPr>
      </p:cxnSp>
      <p:sp>
        <p:nvSpPr>
          <p:cNvPr id="136" name="Google Shape;136;p28"/>
          <p:cNvSpPr txBox="1"/>
          <p:nvPr/>
        </p:nvSpPr>
        <p:spPr>
          <a:xfrm>
            <a:off x="531975" y="4605125"/>
            <a:ext cx="3512400" cy="1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It is imperial that this chain is not tampered with.</a:t>
            </a:r>
            <a:endParaRPr sz="1200">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9"/>
          <p:cNvSpPr txBox="1"/>
          <p:nvPr>
            <p:ph type="title"/>
          </p:nvPr>
        </p:nvSpPr>
        <p:spPr>
          <a:xfrm>
            <a:off x="311700" y="161175"/>
            <a:ext cx="8520600" cy="73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980000"/>
                </a:solidFill>
              </a:rPr>
              <a:t>How it works?</a:t>
            </a:r>
            <a:endParaRPr sz="3600">
              <a:solidFill>
                <a:srgbClr val="980000"/>
              </a:solidFill>
            </a:endParaRPr>
          </a:p>
        </p:txBody>
      </p:sp>
      <p:sp>
        <p:nvSpPr>
          <p:cNvPr id="142" name="Google Shape;142;p29"/>
          <p:cNvSpPr txBox="1"/>
          <p:nvPr>
            <p:ph idx="1" type="body"/>
          </p:nvPr>
        </p:nvSpPr>
        <p:spPr>
          <a:xfrm>
            <a:off x="311700" y="980350"/>
            <a:ext cx="8520600" cy="38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Blockchain is a decentralized ledger technology which is virtually immutable. It consists of blocks of data each with its own hash value and a record of the previous blocks hash.</a:t>
            </a:r>
            <a:endParaRPr sz="2400"/>
          </a:p>
          <a:p>
            <a:pPr indent="0" lvl="0" marL="0" rtl="0" algn="l">
              <a:spcBef>
                <a:spcPts val="1600"/>
              </a:spcBef>
              <a:spcAft>
                <a:spcPts val="0"/>
              </a:spcAft>
              <a:buNone/>
            </a:pPr>
            <a:r>
              <a:rPr lang="en" sz="2400"/>
              <a:t>Cryptographic hashes are created for each piece of evidence and each time it has been logged in or out. This way there is a clear record of when it was entered into evidence and who all handled it on the way to the trial.</a:t>
            </a:r>
            <a:endParaRPr sz="2400"/>
          </a:p>
          <a:p>
            <a:pPr indent="0" lvl="0" marL="0" rtl="0" algn="l">
              <a:spcBef>
                <a:spcPts val="1600"/>
              </a:spcBef>
              <a:spcAft>
                <a:spcPts val="1600"/>
              </a:spcAft>
              <a:buNone/>
            </a:pPr>
            <a:r>
              <a:rPr lang="en" sz="2400"/>
              <a:t>We use </a:t>
            </a:r>
            <a:r>
              <a:rPr b="1" lang="en" sz="2000">
                <a:solidFill>
                  <a:srgbClr val="000000"/>
                </a:solidFill>
                <a:highlight>
                  <a:srgbClr val="FFFFFF"/>
                </a:highlight>
              </a:rPr>
              <a:t>SHA256 </a:t>
            </a:r>
            <a:r>
              <a:rPr lang="en" sz="2400">
                <a:solidFill>
                  <a:srgbClr val="434343"/>
                </a:solidFill>
                <a:highlight>
                  <a:srgbClr val="FFFFFF"/>
                </a:highlight>
              </a:rPr>
              <a:t>algorithm to calculate hash for each block.</a:t>
            </a:r>
            <a:endParaRPr sz="3200">
              <a:solidFill>
                <a:srgbClr val="43434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146" name="Shape 146"/>
        <p:cNvGrpSpPr/>
        <p:nvPr/>
      </p:nvGrpSpPr>
      <p:grpSpPr>
        <a:xfrm>
          <a:off x="0" y="0"/>
          <a:ext cx="0" cy="0"/>
          <a:chOff x="0" y="0"/>
          <a:chExt cx="0" cy="0"/>
        </a:xfrm>
      </p:grpSpPr>
      <p:sp>
        <p:nvSpPr>
          <p:cNvPr id="147" name="Google Shape;147;p30"/>
          <p:cNvSpPr txBox="1"/>
          <p:nvPr/>
        </p:nvSpPr>
        <p:spPr>
          <a:xfrm>
            <a:off x="452938" y="2351800"/>
            <a:ext cx="1756500" cy="599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    </a:t>
            </a:r>
            <a:r>
              <a:rPr b="1" lang="en">
                <a:latin typeface="Proxima Nova"/>
                <a:ea typeface="Proxima Nova"/>
                <a:cs typeface="Proxima Nova"/>
                <a:sym typeface="Proxima Nova"/>
              </a:rPr>
              <a:t>Home Page</a:t>
            </a:r>
            <a:endParaRPr b="1">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Enter User ID</a:t>
            </a:r>
            <a:endParaRPr>
              <a:latin typeface="Proxima Nova"/>
              <a:ea typeface="Proxima Nova"/>
              <a:cs typeface="Proxima Nova"/>
              <a:sym typeface="Proxima Nova"/>
            </a:endParaRPr>
          </a:p>
        </p:txBody>
      </p:sp>
      <p:sp>
        <p:nvSpPr>
          <p:cNvPr id="148" name="Google Shape;148;p30"/>
          <p:cNvSpPr txBox="1"/>
          <p:nvPr/>
        </p:nvSpPr>
        <p:spPr>
          <a:xfrm>
            <a:off x="3198938" y="2062600"/>
            <a:ext cx="2076900" cy="1177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Evidence Details Page</a:t>
            </a:r>
            <a:endParaRPr b="1">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Enter Evidence no.</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Enter Evidence details</a:t>
            </a:r>
            <a:endParaRPr>
              <a:latin typeface="Proxima Nova"/>
              <a:ea typeface="Proxima Nova"/>
              <a:cs typeface="Proxima Nova"/>
              <a:sym typeface="Proxima Nova"/>
            </a:endParaRPr>
          </a:p>
        </p:txBody>
      </p:sp>
      <p:sp>
        <p:nvSpPr>
          <p:cNvPr id="149" name="Google Shape;149;p30"/>
          <p:cNvSpPr/>
          <p:nvPr/>
        </p:nvSpPr>
        <p:spPr>
          <a:xfrm>
            <a:off x="2306900" y="2428450"/>
            <a:ext cx="696900" cy="250800"/>
          </a:xfrm>
          <a:prstGeom prst="rightArrow">
            <a:avLst>
              <a:gd fmla="val 50000" name="adj1"/>
              <a:gd fmla="val 50000" name="adj2"/>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0"/>
          <p:cNvSpPr/>
          <p:nvPr/>
        </p:nvSpPr>
        <p:spPr>
          <a:xfrm rot="-1275030">
            <a:off x="5471011" y="1769339"/>
            <a:ext cx="1031325" cy="250756"/>
          </a:xfrm>
          <a:prstGeom prst="rightArrow">
            <a:avLst>
              <a:gd fmla="val 50000" name="adj1"/>
              <a:gd fmla="val 50000" name="adj2"/>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0"/>
          <p:cNvSpPr/>
          <p:nvPr/>
        </p:nvSpPr>
        <p:spPr>
          <a:xfrm>
            <a:off x="5470963" y="2481200"/>
            <a:ext cx="1031400" cy="250800"/>
          </a:xfrm>
          <a:prstGeom prst="rightArrow">
            <a:avLst>
              <a:gd fmla="val 50000" name="adj1"/>
              <a:gd fmla="val 50000" name="adj2"/>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0"/>
          <p:cNvSpPr/>
          <p:nvPr/>
        </p:nvSpPr>
        <p:spPr>
          <a:xfrm rot="1524147">
            <a:off x="5470899" y="3223833"/>
            <a:ext cx="1031532" cy="250802"/>
          </a:xfrm>
          <a:prstGeom prst="rightArrow">
            <a:avLst>
              <a:gd fmla="val 50000" name="adj1"/>
              <a:gd fmla="val 50000" name="adj2"/>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0"/>
          <p:cNvSpPr txBox="1"/>
          <p:nvPr/>
        </p:nvSpPr>
        <p:spPr>
          <a:xfrm rot="-1308359">
            <a:off x="5378910" y="1588739"/>
            <a:ext cx="696970" cy="1387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Proxima Nova"/>
                <a:ea typeface="Proxima Nova"/>
                <a:cs typeface="Proxima Nova"/>
                <a:sym typeface="Proxima Nova"/>
              </a:rPr>
              <a:t>Add</a:t>
            </a:r>
            <a:endParaRPr i="1">
              <a:latin typeface="Proxima Nova"/>
              <a:ea typeface="Proxima Nova"/>
              <a:cs typeface="Proxima Nova"/>
              <a:sym typeface="Proxima Nova"/>
            </a:endParaRPr>
          </a:p>
        </p:txBody>
      </p:sp>
      <p:sp>
        <p:nvSpPr>
          <p:cNvPr id="154" name="Google Shape;154;p30"/>
          <p:cNvSpPr txBox="1"/>
          <p:nvPr/>
        </p:nvSpPr>
        <p:spPr>
          <a:xfrm>
            <a:off x="5460613" y="2198475"/>
            <a:ext cx="1756500" cy="1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Proxima Nova"/>
                <a:ea typeface="Proxima Nova"/>
                <a:cs typeface="Proxima Nova"/>
                <a:sym typeface="Proxima Nova"/>
              </a:rPr>
              <a:t>Mine Block</a:t>
            </a:r>
            <a:endParaRPr i="1">
              <a:latin typeface="Proxima Nova"/>
              <a:ea typeface="Proxima Nova"/>
              <a:cs typeface="Proxima Nova"/>
              <a:sym typeface="Proxima Nova"/>
            </a:endParaRPr>
          </a:p>
        </p:txBody>
      </p:sp>
      <p:sp>
        <p:nvSpPr>
          <p:cNvPr id="155" name="Google Shape;155;p30"/>
          <p:cNvSpPr txBox="1"/>
          <p:nvPr/>
        </p:nvSpPr>
        <p:spPr>
          <a:xfrm rot="1426800">
            <a:off x="5586104" y="2988365"/>
            <a:ext cx="1052016" cy="27173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Proxima Nova"/>
                <a:ea typeface="Proxima Nova"/>
                <a:cs typeface="Proxima Nova"/>
                <a:sym typeface="Proxima Nova"/>
              </a:rPr>
              <a:t>View User</a:t>
            </a:r>
            <a:endParaRPr i="1">
              <a:latin typeface="Proxima Nova"/>
              <a:ea typeface="Proxima Nova"/>
              <a:cs typeface="Proxima Nova"/>
              <a:sym typeface="Proxima Nova"/>
            </a:endParaRPr>
          </a:p>
        </p:txBody>
      </p:sp>
      <p:sp>
        <p:nvSpPr>
          <p:cNvPr id="156" name="Google Shape;156;p30"/>
          <p:cNvSpPr txBox="1"/>
          <p:nvPr/>
        </p:nvSpPr>
        <p:spPr>
          <a:xfrm>
            <a:off x="6735750" y="1389025"/>
            <a:ext cx="2000400" cy="599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u="sng">
                <a:latin typeface="Proxima Nova"/>
                <a:ea typeface="Proxima Nova"/>
                <a:cs typeface="Proxima Nova"/>
                <a:sym typeface="Proxima Nova"/>
              </a:rPr>
              <a:t>ZKP Implementation to</a:t>
            </a:r>
            <a:endParaRPr u="sng">
              <a:latin typeface="Proxima Nova"/>
              <a:ea typeface="Proxima Nova"/>
              <a:cs typeface="Proxima Nova"/>
              <a:sym typeface="Proxima Nova"/>
            </a:endParaRPr>
          </a:p>
          <a:p>
            <a:pPr indent="0" lvl="0" marL="0" rtl="0" algn="ctr">
              <a:spcBef>
                <a:spcPts val="0"/>
              </a:spcBef>
              <a:spcAft>
                <a:spcPts val="0"/>
              </a:spcAft>
              <a:buNone/>
            </a:pPr>
            <a:r>
              <a:rPr lang="en" u="sng">
                <a:latin typeface="Proxima Nova"/>
                <a:ea typeface="Proxima Nova"/>
                <a:cs typeface="Proxima Nova"/>
                <a:sym typeface="Proxima Nova"/>
              </a:rPr>
              <a:t>Verify transaction</a:t>
            </a:r>
            <a:endParaRPr u="sng">
              <a:latin typeface="Proxima Nova"/>
              <a:ea typeface="Proxima Nova"/>
              <a:cs typeface="Proxima Nova"/>
              <a:sym typeface="Proxima Nova"/>
            </a:endParaRPr>
          </a:p>
        </p:txBody>
      </p:sp>
      <p:sp>
        <p:nvSpPr>
          <p:cNvPr id="157" name="Google Shape;157;p30"/>
          <p:cNvSpPr txBox="1"/>
          <p:nvPr/>
        </p:nvSpPr>
        <p:spPr>
          <a:xfrm>
            <a:off x="6697500" y="2333300"/>
            <a:ext cx="2076900" cy="546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u="sng">
                <a:latin typeface="Proxima Nova"/>
                <a:ea typeface="Proxima Nova"/>
                <a:cs typeface="Proxima Nova"/>
                <a:sym typeface="Proxima Nova"/>
              </a:rPr>
              <a:t>Proof of work : B</a:t>
            </a:r>
            <a:r>
              <a:rPr lang="en" u="sng">
                <a:latin typeface="Proxima Nova"/>
                <a:ea typeface="Proxima Nova"/>
                <a:cs typeface="Proxima Nova"/>
                <a:sym typeface="Proxima Nova"/>
              </a:rPr>
              <a:t>lock is mined</a:t>
            </a:r>
            <a:endParaRPr u="sng">
              <a:latin typeface="Proxima Nova"/>
              <a:ea typeface="Proxima Nova"/>
              <a:cs typeface="Proxima Nova"/>
              <a:sym typeface="Proxima Nova"/>
            </a:endParaRPr>
          </a:p>
        </p:txBody>
      </p:sp>
      <p:sp>
        <p:nvSpPr>
          <p:cNvPr id="158" name="Google Shape;158;p30"/>
          <p:cNvSpPr txBox="1"/>
          <p:nvPr/>
        </p:nvSpPr>
        <p:spPr>
          <a:xfrm>
            <a:off x="6711575" y="3303650"/>
            <a:ext cx="2076900" cy="607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u="sng">
                <a:latin typeface="Proxima Nova"/>
                <a:ea typeface="Proxima Nova"/>
                <a:cs typeface="Proxima Nova"/>
                <a:sym typeface="Proxima Nova"/>
              </a:rPr>
              <a:t>Shows record of users</a:t>
            </a:r>
            <a:endParaRPr u="sng">
              <a:latin typeface="Proxima Nova"/>
              <a:ea typeface="Proxima Nova"/>
              <a:cs typeface="Proxima Nova"/>
              <a:sym typeface="Proxima Nova"/>
            </a:endParaRPr>
          </a:p>
        </p:txBody>
      </p:sp>
      <p:sp>
        <p:nvSpPr>
          <p:cNvPr id="159" name="Google Shape;159;p30"/>
          <p:cNvSpPr txBox="1"/>
          <p:nvPr/>
        </p:nvSpPr>
        <p:spPr>
          <a:xfrm>
            <a:off x="2439450" y="37250"/>
            <a:ext cx="4265100" cy="6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latin typeface="Playfair Display"/>
                <a:ea typeface="Playfair Display"/>
                <a:cs typeface="Playfair Display"/>
                <a:sym typeface="Playfair Display"/>
              </a:rPr>
              <a:t>FLOWCHART</a:t>
            </a:r>
            <a:endParaRPr b="1" sz="4800">
              <a:latin typeface="Playfair Display"/>
              <a:ea typeface="Playfair Display"/>
              <a:cs typeface="Playfair Display"/>
              <a:sym typeface="Playfair Dis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1"/>
          <p:cNvSpPr txBox="1"/>
          <p:nvPr>
            <p:ph idx="1" type="body"/>
          </p:nvPr>
        </p:nvSpPr>
        <p:spPr>
          <a:xfrm>
            <a:off x="311700" y="228300"/>
            <a:ext cx="8520600" cy="461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CC4125"/>
                </a:solidFill>
                <a:latin typeface="Merriweather"/>
                <a:ea typeface="Merriweather"/>
                <a:cs typeface="Merriweather"/>
                <a:sym typeface="Merriweather"/>
              </a:rPr>
              <a:t>OUR </a:t>
            </a:r>
            <a:r>
              <a:rPr b="1" lang="en" sz="2200">
                <a:solidFill>
                  <a:srgbClr val="CC4125"/>
                </a:solidFill>
                <a:latin typeface="Merriweather"/>
                <a:ea typeface="Merriweather"/>
                <a:cs typeface="Merriweather"/>
                <a:sym typeface="Merriweather"/>
              </a:rPr>
              <a:t>MODEL</a:t>
            </a:r>
            <a:endParaRPr b="1" sz="2200">
              <a:solidFill>
                <a:srgbClr val="CC4125"/>
              </a:solidFill>
              <a:latin typeface="Merriweather"/>
              <a:ea typeface="Merriweather"/>
              <a:cs typeface="Merriweather"/>
              <a:sym typeface="Merriweather"/>
            </a:endParaRPr>
          </a:p>
          <a:p>
            <a:pPr indent="0" lvl="0" marL="0" rtl="0" algn="l">
              <a:spcBef>
                <a:spcPts val="1600"/>
              </a:spcBef>
              <a:spcAft>
                <a:spcPts val="0"/>
              </a:spcAft>
              <a:buNone/>
            </a:pPr>
            <a:r>
              <a:rPr lang="en" sz="2200">
                <a:solidFill>
                  <a:srgbClr val="000000"/>
                </a:solidFill>
                <a:latin typeface="Merriweather"/>
                <a:ea typeface="Merriweather"/>
                <a:cs typeface="Merriweather"/>
                <a:sym typeface="Merriweather"/>
              </a:rPr>
              <a:t>This blockchain will be used for </a:t>
            </a:r>
            <a:r>
              <a:rPr b="1" lang="en" sz="2200">
                <a:solidFill>
                  <a:srgbClr val="FF0000"/>
                </a:solidFill>
                <a:latin typeface="Merriweather"/>
                <a:ea typeface="Merriweather"/>
                <a:cs typeface="Merriweather"/>
                <a:sym typeface="Merriweather"/>
              </a:rPr>
              <a:t>one</a:t>
            </a:r>
            <a:r>
              <a:rPr lang="en" sz="2200">
                <a:solidFill>
                  <a:srgbClr val="000000"/>
                </a:solidFill>
                <a:latin typeface="Merriweather"/>
                <a:ea typeface="Merriweather"/>
                <a:cs typeface="Merriweather"/>
                <a:sym typeface="Merriweather"/>
              </a:rPr>
              <a:t> particular case.</a:t>
            </a:r>
            <a:endParaRPr sz="2200">
              <a:solidFill>
                <a:srgbClr val="000000"/>
              </a:solidFill>
              <a:latin typeface="Merriweather"/>
              <a:ea typeface="Merriweather"/>
              <a:cs typeface="Merriweather"/>
              <a:sym typeface="Merriweather"/>
            </a:endParaRPr>
          </a:p>
          <a:p>
            <a:pPr indent="0" lvl="0" marL="0" rtl="0" algn="l">
              <a:spcBef>
                <a:spcPts val="1600"/>
              </a:spcBef>
              <a:spcAft>
                <a:spcPts val="0"/>
              </a:spcAft>
              <a:buNone/>
            </a:pPr>
            <a:r>
              <a:rPr lang="en" sz="2200">
                <a:solidFill>
                  <a:srgbClr val="0000FF"/>
                </a:solidFill>
                <a:latin typeface="Merriweather"/>
                <a:ea typeface="Merriweather"/>
                <a:cs typeface="Merriweather"/>
                <a:sym typeface="Merriweather"/>
              </a:rPr>
              <a:t>I)</a:t>
            </a:r>
            <a:r>
              <a:rPr lang="en" sz="2200">
                <a:solidFill>
                  <a:srgbClr val="000000"/>
                </a:solidFill>
                <a:latin typeface="Merriweather"/>
                <a:ea typeface="Merriweather"/>
                <a:cs typeface="Merriweather"/>
                <a:sym typeface="Merriweather"/>
              </a:rPr>
              <a:t> Officials handling evidence of the case will be issued unique </a:t>
            </a:r>
            <a:r>
              <a:rPr b="1" lang="en" sz="2200">
                <a:solidFill>
                  <a:srgbClr val="000000"/>
                </a:solidFill>
                <a:latin typeface="Merriweather"/>
                <a:ea typeface="Merriweather"/>
                <a:cs typeface="Merriweather"/>
                <a:sym typeface="Merriweather"/>
              </a:rPr>
              <a:t>UserIds </a:t>
            </a:r>
            <a:r>
              <a:rPr lang="en" sz="2200">
                <a:solidFill>
                  <a:srgbClr val="000000"/>
                </a:solidFill>
                <a:latin typeface="Merriweather"/>
                <a:ea typeface="Merriweather"/>
                <a:cs typeface="Merriweather"/>
                <a:sym typeface="Merriweather"/>
              </a:rPr>
              <a:t>that they will use to add data (blocks) to the blockchain.</a:t>
            </a:r>
            <a:endParaRPr sz="2200">
              <a:solidFill>
                <a:srgbClr val="000000"/>
              </a:solidFill>
              <a:latin typeface="Merriweather"/>
              <a:ea typeface="Merriweather"/>
              <a:cs typeface="Merriweather"/>
              <a:sym typeface="Merriweather"/>
            </a:endParaRPr>
          </a:p>
          <a:p>
            <a:pPr indent="0" lvl="0" marL="0" rtl="0" algn="l">
              <a:spcBef>
                <a:spcPts val="1600"/>
              </a:spcBef>
              <a:spcAft>
                <a:spcPts val="0"/>
              </a:spcAft>
              <a:buNone/>
            </a:pPr>
            <a:r>
              <a:rPr lang="en" sz="2200">
                <a:solidFill>
                  <a:srgbClr val="000000"/>
                </a:solidFill>
                <a:latin typeface="Merriweather"/>
                <a:ea typeface="Merriweather"/>
                <a:cs typeface="Merriweather"/>
                <a:sym typeface="Merriweather"/>
              </a:rPr>
              <a:t>For our model these are the two UserIds you can use:</a:t>
            </a:r>
            <a:endParaRPr sz="2200">
              <a:solidFill>
                <a:srgbClr val="000000"/>
              </a:solidFill>
              <a:latin typeface="Merriweather"/>
              <a:ea typeface="Merriweather"/>
              <a:cs typeface="Merriweather"/>
              <a:sym typeface="Merriweather"/>
            </a:endParaRPr>
          </a:p>
          <a:p>
            <a:pPr indent="-368300" lvl="0" marL="457200" rtl="0" algn="l">
              <a:spcBef>
                <a:spcPts val="1600"/>
              </a:spcBef>
              <a:spcAft>
                <a:spcPts val="0"/>
              </a:spcAft>
              <a:buClr>
                <a:srgbClr val="000000"/>
              </a:buClr>
              <a:buSzPts val="2200"/>
              <a:buFont typeface="Merriweather"/>
              <a:buAutoNum type="arabicPeriod"/>
            </a:pPr>
            <a:r>
              <a:rPr lang="en" sz="2200">
                <a:solidFill>
                  <a:srgbClr val="000000"/>
                </a:solidFill>
                <a:latin typeface="Merriweather"/>
                <a:ea typeface="Merriweather"/>
                <a:cs typeface="Merriweather"/>
                <a:sym typeface="Merriweather"/>
              </a:rPr>
              <a:t>1693</a:t>
            </a:r>
            <a:endParaRPr sz="2200">
              <a:solidFill>
                <a:srgbClr val="000000"/>
              </a:solidFill>
              <a:latin typeface="Merriweather"/>
              <a:ea typeface="Merriweather"/>
              <a:cs typeface="Merriweather"/>
              <a:sym typeface="Merriweather"/>
            </a:endParaRPr>
          </a:p>
          <a:p>
            <a:pPr indent="-368300" lvl="0" marL="457200" rtl="0" algn="l">
              <a:spcBef>
                <a:spcPts val="0"/>
              </a:spcBef>
              <a:spcAft>
                <a:spcPts val="0"/>
              </a:spcAft>
              <a:buClr>
                <a:srgbClr val="000000"/>
              </a:buClr>
              <a:buSzPts val="2200"/>
              <a:buFont typeface="Merriweather"/>
              <a:buAutoNum type="arabicPeriod"/>
            </a:pPr>
            <a:r>
              <a:rPr lang="en" sz="2200">
                <a:solidFill>
                  <a:srgbClr val="000000"/>
                </a:solidFill>
                <a:latin typeface="Merriweather"/>
                <a:ea typeface="Merriweather"/>
                <a:cs typeface="Merriweather"/>
                <a:sym typeface="Merriweather"/>
              </a:rPr>
              <a:t>1598</a:t>
            </a:r>
            <a:endParaRPr sz="2200">
              <a:solidFill>
                <a:srgbClr val="000000"/>
              </a:solidFill>
              <a:latin typeface="Merriweather"/>
              <a:ea typeface="Merriweather"/>
              <a:cs typeface="Merriweather"/>
              <a:sym typeface="Merriweath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32"/>
          <p:cNvSpPr txBox="1"/>
          <p:nvPr>
            <p:ph type="title"/>
          </p:nvPr>
        </p:nvSpPr>
        <p:spPr>
          <a:xfrm>
            <a:off x="365425" y="230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666666"/>
                </a:solidFill>
                <a:latin typeface="Merriweather"/>
                <a:ea typeface="Merriweather"/>
                <a:cs typeface="Merriweather"/>
                <a:sym typeface="Merriweather"/>
              </a:rPr>
              <a:t>LogIn Page</a:t>
            </a:r>
            <a:endParaRPr b="1" sz="2100">
              <a:solidFill>
                <a:srgbClr val="666666"/>
              </a:solidFill>
              <a:latin typeface="Merriweather"/>
              <a:ea typeface="Merriweather"/>
              <a:cs typeface="Merriweather"/>
              <a:sym typeface="Merriweather"/>
            </a:endParaRPr>
          </a:p>
        </p:txBody>
      </p:sp>
      <p:sp>
        <p:nvSpPr>
          <p:cNvPr id="170" name="Google Shape;170;p32"/>
          <p:cNvSpPr txBox="1"/>
          <p:nvPr>
            <p:ph idx="1" type="body"/>
          </p:nvPr>
        </p:nvSpPr>
        <p:spPr>
          <a:xfrm>
            <a:off x="5761250" y="991325"/>
            <a:ext cx="3124800" cy="3588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500">
              <a:solidFill>
                <a:srgbClr val="000000"/>
              </a:solidFill>
            </a:endParaRPr>
          </a:p>
          <a:p>
            <a:pPr indent="-330200" lvl="0" marL="457200" rtl="0" algn="l">
              <a:spcBef>
                <a:spcPts val="1600"/>
              </a:spcBef>
              <a:spcAft>
                <a:spcPts val="0"/>
              </a:spcAft>
              <a:buClr>
                <a:srgbClr val="434343"/>
              </a:buClr>
              <a:buSzPts val="1600"/>
              <a:buChar char="●"/>
            </a:pPr>
            <a:r>
              <a:rPr lang="en" sz="1600">
                <a:solidFill>
                  <a:srgbClr val="434343"/>
                </a:solidFill>
              </a:rPr>
              <a:t>Enter issued User Id.</a:t>
            </a:r>
            <a:endParaRPr sz="1600">
              <a:solidFill>
                <a:srgbClr val="434343"/>
              </a:solidFill>
            </a:endParaRPr>
          </a:p>
          <a:p>
            <a:pPr indent="-330200" lvl="0" marL="457200" rtl="0" algn="l">
              <a:spcBef>
                <a:spcPts val="0"/>
              </a:spcBef>
              <a:spcAft>
                <a:spcPts val="0"/>
              </a:spcAft>
              <a:buClr>
                <a:srgbClr val="000000"/>
              </a:buClr>
              <a:buSzPts val="1600"/>
              <a:buChar char="●"/>
            </a:pPr>
            <a:r>
              <a:rPr lang="en" sz="1600">
                <a:solidFill>
                  <a:srgbClr val="434343"/>
                </a:solidFill>
              </a:rPr>
              <a:t>Click on the Login Button</a:t>
            </a:r>
            <a:r>
              <a:rPr lang="en" sz="1600">
                <a:solidFill>
                  <a:srgbClr val="000000"/>
                </a:solidFill>
              </a:rPr>
              <a:t>.</a:t>
            </a:r>
            <a:endParaRPr sz="1600">
              <a:solidFill>
                <a:srgbClr val="000000"/>
              </a:solidFill>
            </a:endParaRPr>
          </a:p>
          <a:p>
            <a:pPr indent="0" lvl="0" marL="457200" rtl="0" algn="l">
              <a:spcBef>
                <a:spcPts val="1600"/>
              </a:spcBef>
              <a:spcAft>
                <a:spcPts val="0"/>
              </a:spcAft>
              <a:buNone/>
            </a:pPr>
            <a:r>
              <a:t/>
            </a:r>
            <a:endParaRPr sz="1600">
              <a:solidFill>
                <a:srgbClr val="000000"/>
              </a:solidFill>
            </a:endParaRPr>
          </a:p>
          <a:p>
            <a:pPr indent="0" lvl="0" marL="0" rtl="0" algn="l">
              <a:spcBef>
                <a:spcPts val="1600"/>
              </a:spcBef>
              <a:spcAft>
                <a:spcPts val="0"/>
              </a:spcAft>
              <a:buNone/>
            </a:pPr>
            <a:r>
              <a:rPr lang="en" sz="1600">
                <a:solidFill>
                  <a:srgbClr val="FF0000"/>
                </a:solidFill>
              </a:rPr>
              <a:t>Warning </a:t>
            </a:r>
            <a:r>
              <a:rPr lang="en" sz="1600"/>
              <a:t>appears if:</a:t>
            </a:r>
            <a:endParaRPr sz="1600"/>
          </a:p>
          <a:p>
            <a:pPr indent="-330200" lvl="0" marL="457200" rtl="0" algn="l">
              <a:spcBef>
                <a:spcPts val="1600"/>
              </a:spcBef>
              <a:spcAft>
                <a:spcPts val="0"/>
              </a:spcAft>
              <a:buSzPts val="1600"/>
              <a:buAutoNum type="arabicPeriod"/>
            </a:pPr>
            <a:r>
              <a:rPr lang="en" sz="1600"/>
              <a:t>User Id</a:t>
            </a:r>
            <a:r>
              <a:rPr lang="en" sz="1600"/>
              <a:t> is invalid.</a:t>
            </a:r>
            <a:endParaRPr sz="1600"/>
          </a:p>
          <a:p>
            <a:pPr indent="-330200" lvl="0" marL="457200" rtl="0" algn="l">
              <a:spcBef>
                <a:spcPts val="0"/>
              </a:spcBef>
              <a:spcAft>
                <a:spcPts val="0"/>
              </a:spcAft>
              <a:buSzPts val="1600"/>
              <a:buAutoNum type="arabicPeriod"/>
            </a:pPr>
            <a:r>
              <a:rPr lang="en" sz="1600"/>
              <a:t>User Id is not entered</a:t>
            </a:r>
            <a:endParaRPr sz="1600"/>
          </a:p>
          <a:p>
            <a:pPr indent="0" lvl="0" marL="0" rtl="0" algn="l">
              <a:spcBef>
                <a:spcPts val="1600"/>
              </a:spcBef>
              <a:spcAft>
                <a:spcPts val="1600"/>
              </a:spcAft>
              <a:buNone/>
            </a:pPr>
            <a:r>
              <a:t/>
            </a:r>
            <a:endParaRPr sz="1900"/>
          </a:p>
        </p:txBody>
      </p:sp>
      <p:pic>
        <p:nvPicPr>
          <p:cNvPr id="171" name="Google Shape;171;p32"/>
          <p:cNvPicPr preferRelativeResize="0"/>
          <p:nvPr/>
        </p:nvPicPr>
        <p:blipFill rotWithShape="1">
          <a:blip r:embed="rId3">
            <a:alphaModFix/>
          </a:blip>
          <a:srcRect b="2515" l="0" r="0" t="0"/>
          <a:stretch/>
        </p:blipFill>
        <p:spPr>
          <a:xfrm>
            <a:off x="300150" y="742575"/>
            <a:ext cx="5353675" cy="3982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3"/>
          <p:cNvSpPr txBox="1"/>
          <p:nvPr>
            <p:ph type="title"/>
          </p:nvPr>
        </p:nvSpPr>
        <p:spPr>
          <a:xfrm>
            <a:off x="311700" y="136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accent3"/>
                </a:solidFill>
                <a:latin typeface="Merriweather"/>
                <a:ea typeface="Merriweather"/>
                <a:cs typeface="Merriweather"/>
                <a:sym typeface="Merriweather"/>
              </a:rPr>
              <a:t>Homepage</a:t>
            </a:r>
            <a:endParaRPr b="1" sz="2100">
              <a:latin typeface="Merriweather"/>
              <a:ea typeface="Merriweather"/>
              <a:cs typeface="Merriweather"/>
              <a:sym typeface="Merriweather"/>
            </a:endParaRPr>
          </a:p>
        </p:txBody>
      </p:sp>
      <p:sp>
        <p:nvSpPr>
          <p:cNvPr id="177" name="Google Shape;177;p33"/>
          <p:cNvSpPr txBox="1"/>
          <p:nvPr>
            <p:ph idx="2" type="body"/>
          </p:nvPr>
        </p:nvSpPr>
        <p:spPr>
          <a:xfrm>
            <a:off x="5543725" y="964450"/>
            <a:ext cx="3600300" cy="36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Enter the following:</a:t>
            </a:r>
            <a:endParaRPr i="1"/>
          </a:p>
          <a:p>
            <a:pPr indent="-317500" lvl="0" marL="457200" rtl="0" algn="l">
              <a:spcBef>
                <a:spcPts val="1600"/>
              </a:spcBef>
              <a:spcAft>
                <a:spcPts val="0"/>
              </a:spcAft>
              <a:buSzPts val="1400"/>
              <a:buAutoNum type="arabicPeriod"/>
            </a:pPr>
            <a:r>
              <a:rPr lang="en"/>
              <a:t>Location where evidence is submitted</a:t>
            </a:r>
            <a:endParaRPr/>
          </a:p>
          <a:p>
            <a:pPr indent="-317500" lvl="0" marL="457200" rtl="0" algn="l">
              <a:spcBef>
                <a:spcPts val="0"/>
              </a:spcBef>
              <a:spcAft>
                <a:spcPts val="0"/>
              </a:spcAft>
              <a:buSzPts val="1400"/>
              <a:buAutoNum type="arabicPeriod"/>
            </a:pPr>
            <a:r>
              <a:rPr lang="en"/>
              <a:t>Evidence Number</a:t>
            </a:r>
            <a:endParaRPr/>
          </a:p>
          <a:p>
            <a:pPr indent="-317500" lvl="0" marL="457200" rtl="0" algn="l">
              <a:spcBef>
                <a:spcPts val="0"/>
              </a:spcBef>
              <a:spcAft>
                <a:spcPts val="0"/>
              </a:spcAft>
              <a:buSzPts val="1400"/>
              <a:buAutoNum type="arabicPeriod"/>
            </a:pPr>
            <a:r>
              <a:rPr lang="en"/>
              <a:t>Details include type of evidence found(gun,blood,fingerprints etc.)</a:t>
            </a:r>
            <a:endParaRPr/>
          </a:p>
          <a:p>
            <a:pPr indent="0" lvl="0" marL="0" rtl="0" algn="l">
              <a:spcBef>
                <a:spcPts val="1600"/>
              </a:spcBef>
              <a:spcAft>
                <a:spcPts val="0"/>
              </a:spcAft>
              <a:buNone/>
            </a:pPr>
            <a:r>
              <a:rPr lang="en"/>
              <a:t>Click on ‘Add Evidence’ .</a:t>
            </a:r>
            <a:endParaRPr/>
          </a:p>
          <a:p>
            <a:pPr indent="0" lvl="0" marL="0" rtl="0" algn="l">
              <a:spcBef>
                <a:spcPts val="1600"/>
              </a:spcBef>
              <a:spcAft>
                <a:spcPts val="0"/>
              </a:spcAft>
              <a:buNone/>
            </a:pPr>
            <a:r>
              <a:rPr lang="en"/>
              <a:t>This button will go on to use ZKP to verify the transaction</a:t>
            </a:r>
            <a:endParaRPr/>
          </a:p>
          <a:p>
            <a:pPr indent="0" lvl="0" marL="0" rtl="0" algn="l">
              <a:spcBef>
                <a:spcPts val="1600"/>
              </a:spcBef>
              <a:spcAft>
                <a:spcPts val="0"/>
              </a:spcAft>
              <a:buNone/>
            </a:pPr>
            <a:r>
              <a:rPr b="1" i="1" lang="en">
                <a:solidFill>
                  <a:srgbClr val="6AA84F"/>
                </a:solidFill>
              </a:rPr>
              <a:t>Only after transaction is verified, it can be added to the blockchain. </a:t>
            </a:r>
            <a:endParaRPr b="1" i="1">
              <a:solidFill>
                <a:srgbClr val="6AA84F"/>
              </a:solidFill>
            </a:endParaRPr>
          </a:p>
          <a:p>
            <a:pPr indent="0" lvl="0" marL="914400" rtl="0" algn="l">
              <a:spcBef>
                <a:spcPts val="1600"/>
              </a:spcBef>
              <a:spcAft>
                <a:spcPts val="1600"/>
              </a:spcAft>
              <a:buNone/>
            </a:pPr>
            <a:r>
              <a:t/>
            </a:r>
            <a:endParaRPr/>
          </a:p>
        </p:txBody>
      </p:sp>
      <p:pic>
        <p:nvPicPr>
          <p:cNvPr id="178" name="Google Shape;178;p33"/>
          <p:cNvPicPr preferRelativeResize="0"/>
          <p:nvPr/>
        </p:nvPicPr>
        <p:blipFill rotWithShape="1">
          <a:blip r:embed="rId3">
            <a:alphaModFix/>
          </a:blip>
          <a:srcRect b="0" l="1302" r="0" t="0"/>
          <a:stretch/>
        </p:blipFill>
        <p:spPr>
          <a:xfrm>
            <a:off x="206300" y="629925"/>
            <a:ext cx="5229999" cy="4337750"/>
          </a:xfrm>
          <a:prstGeom prst="rect">
            <a:avLst/>
          </a:prstGeom>
          <a:noFill/>
          <a:ln>
            <a:noFill/>
          </a:ln>
        </p:spPr>
      </p:pic>
      <p:sp>
        <p:nvSpPr>
          <p:cNvPr id="179" name="Google Shape;179;p33"/>
          <p:cNvSpPr txBox="1"/>
          <p:nvPr/>
        </p:nvSpPr>
        <p:spPr>
          <a:xfrm>
            <a:off x="2118163" y="2236050"/>
            <a:ext cx="13371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highlight>
                  <a:srgbClr val="FFFFFF"/>
                </a:highlight>
                <a:latin typeface="Proxima Nova"/>
                <a:ea typeface="Proxima Nova"/>
                <a:cs typeface="Proxima Nova"/>
                <a:sym typeface="Proxima Nova"/>
              </a:rPr>
              <a:t>Fingerprints</a:t>
            </a:r>
            <a:endParaRPr sz="1100">
              <a:highlight>
                <a:srgbClr val="FFFFFF"/>
              </a:highlight>
              <a:latin typeface="Proxima Nova"/>
              <a:ea typeface="Proxima Nova"/>
              <a:cs typeface="Proxima Nova"/>
              <a:sym typeface="Proxima Nova"/>
            </a:endParaRPr>
          </a:p>
        </p:txBody>
      </p:sp>
      <p:cxnSp>
        <p:nvCxnSpPr>
          <p:cNvPr id="180" name="Google Shape;180;p33"/>
          <p:cNvCxnSpPr/>
          <p:nvPr/>
        </p:nvCxnSpPr>
        <p:spPr>
          <a:xfrm flipH="1" rot="10800000">
            <a:off x="15825" y="5080350"/>
            <a:ext cx="9100200" cy="31500"/>
          </a:xfrm>
          <a:prstGeom prst="straightConnector1">
            <a:avLst/>
          </a:prstGeom>
          <a:noFill/>
          <a:ln cap="flat" cmpd="sng" w="76200">
            <a:solidFill>
              <a:schemeClr val="lt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